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6"/>
  </p:notesMasterIdLst>
  <p:handoutMasterIdLst>
    <p:handoutMasterId r:id="rId67"/>
  </p:handoutMasterIdLst>
  <p:sldIdLst>
    <p:sldId id="256" r:id="rId2"/>
    <p:sldId id="258" r:id="rId3"/>
    <p:sldId id="259" r:id="rId4"/>
    <p:sldId id="260" r:id="rId5"/>
    <p:sldId id="262" r:id="rId6"/>
    <p:sldId id="257" r:id="rId7"/>
    <p:sldId id="268" r:id="rId8"/>
    <p:sldId id="269" r:id="rId9"/>
    <p:sldId id="270" r:id="rId10"/>
    <p:sldId id="271" r:id="rId11"/>
    <p:sldId id="272" r:id="rId12"/>
    <p:sldId id="273" r:id="rId13"/>
    <p:sldId id="274" r:id="rId14"/>
    <p:sldId id="263" r:id="rId15"/>
    <p:sldId id="275" r:id="rId16"/>
    <p:sldId id="276" r:id="rId17"/>
    <p:sldId id="277" r:id="rId18"/>
    <p:sldId id="278" r:id="rId19"/>
    <p:sldId id="264" r:id="rId20"/>
    <p:sldId id="321" r:id="rId21"/>
    <p:sldId id="322" r:id="rId22"/>
    <p:sldId id="324" r:id="rId23"/>
    <p:sldId id="279" r:id="rId24"/>
    <p:sldId id="302" r:id="rId25"/>
    <p:sldId id="280" r:id="rId26"/>
    <p:sldId id="265" r:id="rId27"/>
    <p:sldId id="284" r:id="rId28"/>
    <p:sldId id="305" r:id="rId29"/>
    <p:sldId id="286" r:id="rId30"/>
    <p:sldId id="287" r:id="rId31"/>
    <p:sldId id="288" r:id="rId32"/>
    <p:sldId id="311" r:id="rId33"/>
    <p:sldId id="289" r:id="rId34"/>
    <p:sldId id="312" r:id="rId35"/>
    <p:sldId id="292" r:id="rId36"/>
    <p:sldId id="293" r:id="rId37"/>
    <p:sldId id="266" r:id="rId38"/>
    <p:sldId id="294" r:id="rId39"/>
    <p:sldId id="296" r:id="rId40"/>
    <p:sldId id="267" r:id="rId41"/>
    <p:sldId id="295" r:id="rId42"/>
    <p:sldId id="297" r:id="rId43"/>
    <p:sldId id="298" r:id="rId44"/>
    <p:sldId id="330" r:id="rId45"/>
    <p:sldId id="307" r:id="rId46"/>
    <p:sldId id="315" r:id="rId47"/>
    <p:sldId id="316" r:id="rId48"/>
    <p:sldId id="317" r:id="rId49"/>
    <p:sldId id="318" r:id="rId50"/>
    <p:sldId id="319" r:id="rId51"/>
    <p:sldId id="320" r:id="rId52"/>
    <p:sldId id="323" r:id="rId53"/>
    <p:sldId id="313" r:id="rId54"/>
    <p:sldId id="314" r:id="rId55"/>
    <p:sldId id="326" r:id="rId56"/>
    <p:sldId id="327" r:id="rId57"/>
    <p:sldId id="328" r:id="rId58"/>
    <p:sldId id="325" r:id="rId59"/>
    <p:sldId id="329" r:id="rId60"/>
    <p:sldId id="303" r:id="rId61"/>
    <p:sldId id="304" r:id="rId62"/>
    <p:sldId id="308" r:id="rId63"/>
    <p:sldId id="309" r:id="rId64"/>
    <p:sldId id="310"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AF0B"/>
    <a:srgbClr val="FFE3BB"/>
    <a:srgbClr val="FFD279"/>
    <a:srgbClr val="FFC252"/>
    <a:srgbClr val="3E6EFF"/>
    <a:srgbClr val="4D4F53"/>
    <a:srgbClr val="21D6FF"/>
    <a:srgbClr val="000000"/>
    <a:srgbClr val="47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6"/>
    <p:restoredTop sz="85117" autoAdjust="0"/>
  </p:normalViewPr>
  <p:slideViewPr>
    <p:cSldViewPr snapToGrid="0" snapToObjects="1">
      <p:cViewPr>
        <p:scale>
          <a:sx n="110" d="100"/>
          <a:sy n="110" d="100"/>
        </p:scale>
        <p:origin x="2320" y="1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EA1BDF-F1B5-6649-BC2D-8FAC761B5D82}" type="datetimeFigureOut">
              <a:rPr lang="en-US" smtClean="0"/>
              <a:t>8/29/16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3BE31B-9C17-B743-8E1F-F4EBDCA80816}" type="slidenum">
              <a:rPr lang="en-US" smtClean="0"/>
              <a:t>‹#›</a:t>
            </a:fld>
            <a:endParaRPr lang="en-US"/>
          </a:p>
        </p:txBody>
      </p:sp>
    </p:spTree>
    <p:extLst>
      <p:ext uri="{BB962C8B-B14F-4D97-AF65-F5344CB8AC3E}">
        <p14:creationId xmlns:p14="http://schemas.microsoft.com/office/powerpoint/2010/main" val="3108289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37EEBC-0916-1A42-B54F-DD43CBA1454E}" type="datetimeFigureOut">
              <a:rPr lang="en-US" smtClean="0"/>
              <a:t>8/29/16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E9AF1-03CC-E845-895F-5A7D87527C1F}" type="slidenum">
              <a:rPr lang="en-US" smtClean="0"/>
              <a:t>‹#›</a:t>
            </a:fld>
            <a:endParaRPr lang="en-US"/>
          </a:p>
        </p:txBody>
      </p:sp>
    </p:spTree>
    <p:extLst>
      <p:ext uri="{BB962C8B-B14F-4D97-AF65-F5344CB8AC3E}">
        <p14:creationId xmlns:p14="http://schemas.microsoft.com/office/powerpoint/2010/main" val="3751792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I’d like to start with a little interactive survey. I know there’s a lot of very experienced programmers here in the room today, and I’m curious to know how most of you start development on a brand new application.</a:t>
            </a:r>
          </a:p>
          <a:p>
            <a:pPr marL="0" indent="0">
              <a:buFontTx/>
              <a:buNone/>
            </a:pPr>
            <a:endParaRPr lang="en-US" baseline="0" dirty="0" smtClean="0"/>
          </a:p>
          <a:p>
            <a:pPr marL="0" indent="0">
              <a:buFontTx/>
              <a:buNone/>
            </a:pPr>
            <a:r>
              <a:rPr lang="en-US" baseline="0" dirty="0" smtClean="0"/>
              <a:t>Let’s say this is an emerging application that doesn’t have any existing codebase we can use as a baseline.</a:t>
            </a:r>
          </a:p>
          <a:p>
            <a:pPr marL="0" indent="0">
              <a:buFontTx/>
              <a:buNone/>
            </a:pPr>
            <a:endParaRPr lang="en-US" baseline="0" dirty="0" smtClean="0"/>
          </a:p>
          <a:p>
            <a:pPr marL="0" indent="0">
              <a:buFontTx/>
              <a:buNone/>
            </a:pPr>
            <a:r>
              <a:rPr lang="en-US" baseline="0" dirty="0" smtClean="0"/>
              <a:t>FPGA? MIC? GPGPU? Even before that, would you want to test for functionality and play around with the algorithm?</a:t>
            </a:r>
          </a:p>
          <a:p>
            <a:pPr marL="0" indent="0">
              <a:buFontTx/>
              <a:buNone/>
            </a:pPr>
            <a:endParaRPr lang="en-US" baseline="0" dirty="0" smtClean="0"/>
          </a:p>
          <a:p>
            <a:pPr marL="0" indent="0">
              <a:buFontTx/>
              <a:buNone/>
            </a:pPr>
            <a:r>
              <a:rPr lang="en-US" baseline="0" dirty="0" smtClean="0"/>
              <a:t>Most people would probably start from what they have readily available. The Intel processor in my laptop, for example.</a:t>
            </a:r>
          </a:p>
          <a:p>
            <a:pPr marL="0" indent="0">
              <a:buFontTx/>
              <a:buNone/>
            </a:pPr>
            <a:endParaRPr lang="en-US" baseline="0" dirty="0" smtClean="0"/>
          </a:p>
          <a:p>
            <a:pPr marL="0" indent="0">
              <a:buFontTx/>
              <a:buNone/>
            </a:pPr>
            <a:r>
              <a:rPr lang="en-US" baseline="0" dirty="0" smtClean="0"/>
              <a:t>Once we have a single-threaded implementation, what would you do next?</a:t>
            </a:r>
          </a:p>
          <a:p>
            <a:pPr marL="0" indent="0">
              <a:buFontTx/>
              <a:buNone/>
            </a:pPr>
            <a:endParaRPr lang="en-US" baseline="0" dirty="0" smtClean="0"/>
          </a:p>
          <a:p>
            <a:pPr marL="0" indent="0">
              <a:buFontTx/>
              <a:buNone/>
            </a:pPr>
            <a:r>
              <a:rPr lang="en-US" baseline="0" dirty="0" smtClean="0"/>
              <a:t>Any other favorite parallel programming frameworks people like? What do you like about TBB or OpenCL?</a:t>
            </a:r>
          </a:p>
          <a:p>
            <a:pPr marL="0" indent="0">
              <a:buFontTx/>
              <a:buNone/>
            </a:pPr>
            <a:endParaRPr lang="en-US" baseline="0" dirty="0" smtClean="0"/>
          </a:p>
          <a:p>
            <a:pPr marL="0" indent="0">
              <a:buFontTx/>
              <a:buNone/>
            </a:pPr>
            <a:r>
              <a:rPr lang="en-US" baseline="0" dirty="0" smtClean="0"/>
              <a:t>Let’s say we have an optimized CMP implementation, but unfortunately the performance is still not good enough, what would you do next?</a:t>
            </a:r>
          </a:p>
        </p:txBody>
      </p:sp>
      <p:sp>
        <p:nvSpPr>
          <p:cNvPr id="4" name="Slide Number Placeholder 3"/>
          <p:cNvSpPr>
            <a:spLocks noGrp="1"/>
          </p:cNvSpPr>
          <p:nvPr>
            <p:ph type="sldNum" sz="quarter" idx="10"/>
          </p:nvPr>
        </p:nvSpPr>
        <p:spPr/>
        <p:txBody>
          <a:bodyPr/>
          <a:lstStyle/>
          <a:p>
            <a:fld id="{2FDE9AF1-03CC-E845-895F-5A7D87527C1F}" type="slidenum">
              <a:rPr lang="en-US" smtClean="0"/>
              <a:t>1</a:t>
            </a:fld>
            <a:endParaRPr lang="en-US"/>
          </a:p>
        </p:txBody>
      </p:sp>
    </p:spTree>
    <p:extLst>
      <p:ext uri="{BB962C8B-B14F-4D97-AF65-F5344CB8AC3E}">
        <p14:creationId xmlns:p14="http://schemas.microsoft.com/office/powerpoint/2010/main" val="3763177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look at an implementation that combines </a:t>
            </a:r>
            <a:r>
              <a:rPr lang="en-US" baseline="0" dirty="0" smtClean="0"/>
              <a:t>multi-threading </a:t>
            </a:r>
            <a:r>
              <a:rPr lang="en-US" baseline="0" dirty="0" smtClean="0"/>
              <a:t>and vectorization.</a:t>
            </a:r>
          </a:p>
          <a:p>
            <a:endParaRPr lang="en-US" baseline="0" dirty="0" smtClean="0"/>
          </a:p>
          <a:p>
            <a:r>
              <a:rPr lang="en-US" baseline="0" dirty="0" smtClean="0"/>
              <a:t>Ideally</a:t>
            </a:r>
            <a:r>
              <a:rPr lang="en-US" baseline="0" dirty="0" smtClean="0"/>
              <a:t>, this implementation should extract the most performance out of the CMP by utilizing more resources</a:t>
            </a:r>
            <a:r>
              <a:rPr lang="en-US" baseline="0" dirty="0" smtClean="0"/>
              <a:t>.</a:t>
            </a:r>
          </a:p>
          <a:p>
            <a:endParaRPr lang="en-US" baseline="0" dirty="0" smtClean="0"/>
          </a:p>
          <a:p>
            <a:r>
              <a:rPr lang="en-US" baseline="0" dirty="0" smtClean="0"/>
              <a:t>However, there are two reasons why this might not always be the case.</a:t>
            </a:r>
          </a:p>
          <a:p>
            <a:endParaRPr lang="en-US" baseline="0" dirty="0" smtClean="0"/>
          </a:p>
          <a:p>
            <a:r>
              <a:rPr lang="en-US" baseline="0" dirty="0" smtClean="0"/>
              <a:t>First, task partitioning with TBB can prevent auto-vectorization by generating tasks with no guarantee of aligned memory accesses.</a:t>
            </a:r>
          </a:p>
          <a:p>
            <a:endParaRPr lang="en-US" baseline="0" dirty="0" smtClean="0"/>
          </a:p>
          <a:p>
            <a:r>
              <a:rPr lang="en-US" baseline="0" dirty="0" smtClean="0"/>
              <a:t>Second, eliminating control flow to enable auto-vectorization can reduce opportunities for load balancing with TBB.</a:t>
            </a:r>
          </a:p>
          <a:p>
            <a:endParaRPr lang="en-US" baseline="0" dirty="0" smtClean="0"/>
          </a:p>
          <a:p>
            <a:r>
              <a:rPr lang="en-US" baseline="0" dirty="0" smtClean="0"/>
              <a:t>Both cases arise from the fact that the abstractions for multi-threading and vectorization not necessarily aware of each other.</a:t>
            </a:r>
          </a:p>
          <a:p>
            <a:endParaRPr lang="en-US" baseline="0" dirty="0" smtClean="0"/>
          </a:p>
          <a:p>
            <a:r>
              <a:rPr lang="en-US" baseline="0" dirty="0" smtClean="0"/>
              <a:t>Because of this, the programmer must decide to sacrifice some load balancing or vectorization in many situations.</a:t>
            </a:r>
          </a:p>
          <a:p>
            <a:endParaRPr lang="en-US" baseline="0" dirty="0" smtClean="0"/>
          </a:p>
          <a:p>
            <a:r>
              <a:rPr lang="en-US" baseline="0" dirty="0" smtClean="0"/>
              <a:t>The speedups for the combined implementation show that in some cases we can achieve multiplicative effects in perf as in </a:t>
            </a:r>
            <a:r>
              <a:rPr lang="en-US" baseline="0" dirty="0" err="1" smtClean="0"/>
              <a:t>sgemm</a:t>
            </a:r>
            <a:r>
              <a:rPr lang="en-US" baseline="0" dirty="0" smtClean="0"/>
              <a:t>, but in several other cases, the combined implementation results in slowdowns.</a:t>
            </a:r>
          </a:p>
          <a:p>
            <a:endParaRPr lang="en-US" baseline="0" dirty="0" smtClean="0"/>
          </a:p>
          <a:p>
            <a:r>
              <a:rPr lang="en-US" baseline="0" dirty="0" smtClean="0"/>
              <a:t>The point I hope is becoming clear is that it's difficult to port an application even within a CMP and it's also difficult to extract the most performance out of the HW resources.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 However, </a:t>
            </a:r>
            <a:r>
              <a:rPr lang="en-US" baseline="0" dirty="0" smtClean="0"/>
              <a:t>this is not always the case, as we can see in dct8x8m, </a:t>
            </a:r>
            <a:r>
              <a:rPr lang="en-US" baseline="0" dirty="0" err="1" smtClean="0"/>
              <a:t>mriq</a:t>
            </a:r>
            <a:r>
              <a:rPr lang="en-US" baseline="0" dirty="0" smtClean="0"/>
              <a:t>, and rgb2cmyk. Irregular application kernels which didn’t see any benefit from vectorization before expectedly do not show any change by adding AVX to TBB.</a:t>
            </a:r>
          </a:p>
          <a:p>
            <a:endParaRPr lang="en-US" baseline="0" dirty="0" smtClean="0"/>
          </a:p>
          <a:p>
            <a:r>
              <a:rPr lang="en-US" baseline="0" dirty="0" smtClean="0"/>
              <a:t>In general, this behavior can be attributed to two reasons. First, task partitioning with TBB limits auto-vectorization</a:t>
            </a:r>
            <a:r>
              <a:rPr lang="is-IS" baseline="0" dirty="0" smtClean="0"/>
              <a:t>…. Because of this, it may be desirable to parallelize computation across coarser-grain rows rather than flattening the matrix (which we saw yielded better performance). </a:t>
            </a:r>
            <a:r>
              <a:rPr lang="en-US" baseline="0" dirty="0" smtClean="0"/>
              <a:t>Second, eliminating control flow to enable AVX can limit load balancing with TBB</a:t>
            </a:r>
            <a:r>
              <a:rPr lang="is-IS" baseline="0" dirty="0" smtClean="0"/>
              <a:t>… Because of this, the work efficiency of the combined implementation might be worse than a purely TBB implementation. For example, in mriq, profiling the TBB implementation with and without this optimization results in a 75% increase in the number of dynamic instructions.</a:t>
            </a:r>
          </a:p>
          <a:p>
            <a:endParaRPr lang="is-IS" baseline="0" dirty="0" smtClean="0"/>
          </a:p>
          <a:p>
            <a:r>
              <a:rPr lang="is-IS" baseline="0" dirty="0" smtClean="0"/>
              <a:t>In some cases, the closure of the lambda/functor used by TBB’s parallel_for can actually confuse the compiler about the alignment of arrays that were explicitly aligned, which can generate much less efficient unaligned loads/stores or gathers/scatters.</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10</a:t>
            </a:fld>
            <a:endParaRPr lang="en-US"/>
          </a:p>
        </p:txBody>
      </p:sp>
    </p:spTree>
    <p:extLst>
      <p:ext uri="{BB962C8B-B14F-4D97-AF65-F5344CB8AC3E}">
        <p14:creationId xmlns:p14="http://schemas.microsoft.com/office/powerpoint/2010/main" val="38977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MIC implementation shown here uses the same SW framework combining TBB and AVX as the CMP.</a:t>
            </a:r>
          </a:p>
          <a:p>
            <a:endParaRPr lang="en-US" baseline="0" dirty="0" smtClean="0"/>
          </a:p>
          <a:p>
            <a:r>
              <a:rPr lang="en-US" baseline="0" dirty="0" smtClean="0"/>
              <a:t>Notice the code has become even more complicated!</a:t>
            </a:r>
          </a:p>
          <a:p>
            <a:endParaRPr lang="en-US" baseline="0" dirty="0" smtClean="0"/>
          </a:p>
          <a:p>
            <a:r>
              <a:rPr lang="en-US" dirty="0" smtClean="0"/>
              <a:t>Because</a:t>
            </a:r>
            <a:r>
              <a:rPr lang="en-US" baseline="0" dirty="0" smtClean="0"/>
              <a:t> there are so many cores on the MIC and lot of the MIC's performance is locked in the wider packed-SIMD units, it's actually more important to leverage both multi-threading and vectorization here.</a:t>
            </a:r>
          </a:p>
          <a:p>
            <a:endParaRPr lang="en-US" baseline="0" dirty="0" smtClean="0"/>
          </a:p>
          <a:p>
            <a:r>
              <a:rPr lang="en-US" baseline="0" dirty="0" smtClean="0"/>
              <a:t>Besides the fact that the TASK_SIZE and the number of threads on the MIC need to be retuned for the MIC, additional optimizations may be necessary to generate finer grain tasks to improve load balancing across 60 cores, for instance by breaking up each row into smaller aligned chunks.</a:t>
            </a:r>
          </a:p>
          <a:p>
            <a:endParaRPr lang="en-US" baseline="0" dirty="0" smtClean="0"/>
          </a:p>
          <a:p>
            <a:r>
              <a:rPr lang="en-US" baseline="0" dirty="0" smtClean="0"/>
              <a:t>The speedups of the MIC implementation are shown with the newest bars. In general, regular applications that can better leverage the SIMD units see the most significant improvements, but irregular applications see benefit from the increased number of cores as well. Unfortunately, the speedups are not always proportional to the resources available on the HW.</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MICs </a:t>
            </a:r>
            <a:r>
              <a:rPr lang="en-US" dirty="0" smtClean="0"/>
              <a:t>can be programmed</a:t>
            </a:r>
            <a:r>
              <a:rPr lang="en-US" baseline="0" dirty="0" smtClean="0"/>
              <a:t> in offload mode or native mode. There are tradeoffs with each approach but in this study we focus on the more productive native model.</a:t>
            </a:r>
            <a:endParaRPr lang="en-US" dirty="0" smtClean="0"/>
          </a:p>
          <a:p>
            <a:endParaRPr lang="en-US" dirty="0" smtClean="0"/>
          </a:p>
          <a:p>
            <a:r>
              <a:rPr lang="en-US" dirty="0" smtClean="0"/>
              <a:t>Much</a:t>
            </a:r>
            <a:r>
              <a:rPr lang="en-US" baseline="0" dirty="0" smtClean="0"/>
              <a:t> of the performance of the MIC is locked in the packed-SIMD units so it becomes even more important to enable vectorization as much as possible.</a:t>
            </a:r>
          </a:p>
          <a:p>
            <a:endParaRPr lang="en-US" baseline="0" dirty="0" smtClean="0"/>
          </a:p>
          <a:p>
            <a:r>
              <a:rPr lang="en-US" baseline="0" dirty="0" smtClean="0"/>
              <a:t>In addition, load balancing also becomes increasingly important when there are 60+ cores. As such, we might need to restructure the code to enable both finer-grain tasks as well as vectorization. One way to do this is to split rows into SIMD-width-aligned chunks and parallelize computation across these chunks. We need to guarantee that the chunks are multiples of the SIMD-width so the compiler can assume every task accesses SIMD-width-aligned memory. For example, not doing this additional chunking on the MIC can result in performance worse than the CMP (3.5x slowdown comparing with and without chunking).</a:t>
            </a:r>
          </a:p>
          <a:p>
            <a:endParaRPr lang="en-US" baseline="0" dirty="0" smtClean="0"/>
          </a:p>
          <a:p>
            <a:r>
              <a:rPr lang="en-US" dirty="0" smtClean="0"/>
              <a:t>Other</a:t>
            </a:r>
            <a:r>
              <a:rPr lang="en-US" baseline="0" dirty="0" smtClean="0"/>
              <a:t> parameters also need to be retuned for the MIC (different from the CMP): the grain size will be different as well as the number of threads. Each MIC core supports 4 physical threads (not SMT), but the maximum number of threads does not always yield the highest performance. Optimal number of threads are usually 3—4 threads per core.</a:t>
            </a:r>
          </a:p>
          <a:p>
            <a:endParaRPr lang="en-US" baseline="0" dirty="0" smtClean="0"/>
          </a:p>
          <a:p>
            <a:r>
              <a:rPr lang="en-US" baseline="0" dirty="0" smtClean="0"/>
              <a:t>We see performance for both regular and irregular, although the most significant improvements are for those that can utilize the packed-SIMD units efficiently. Otherwise, the sheer increase in the number of cores can still benefit more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11</a:t>
            </a:fld>
            <a:endParaRPr lang="en-US"/>
          </a:p>
        </p:txBody>
      </p:sp>
    </p:spTree>
    <p:extLst>
      <p:ext uri="{BB962C8B-B14F-4D97-AF65-F5344CB8AC3E}">
        <p14:creationId xmlns:p14="http://schemas.microsoft.com/office/powerpoint/2010/main" val="168426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here is the GPGPU implementation</a:t>
            </a:r>
            <a:r>
              <a:rPr lang="en-US" baseline="0" dirty="0" smtClean="0"/>
              <a:t> using CUDA. This implementation is very different from the other implementations we've seen so far because of the offload-based programming model.</a:t>
            </a:r>
          </a:p>
          <a:p>
            <a:endParaRPr lang="en-US" baseline="0" dirty="0" smtClean="0"/>
          </a:p>
          <a:p>
            <a:r>
              <a:rPr lang="en-US" dirty="0" smtClean="0"/>
              <a:t>This</a:t>
            </a:r>
            <a:r>
              <a:rPr lang="en-US" baseline="0" dirty="0" smtClean="0"/>
              <a:t> means that we need to manually allocate memory on the GPGPU and transfer data explicitly between the host and device. We also need to manually partition the work into blocks and grids, and ensure the arguments to the kernel are not arrays of </a:t>
            </a:r>
            <a:r>
              <a:rPr lang="en-US" baseline="0" dirty="0" err="1" smtClean="0"/>
              <a:t>structs</a:t>
            </a:r>
            <a:r>
              <a:rPr lang="en-US" baseline="0" dirty="0" smtClean="0"/>
              <a:t>.</a:t>
            </a:r>
          </a:p>
          <a:p>
            <a:endParaRPr lang="en-US" baseline="0" dirty="0" smtClean="0"/>
          </a:p>
          <a:p>
            <a:r>
              <a:rPr lang="en-US" dirty="0" smtClean="0"/>
              <a:t>Although a regular application is shown here, the</a:t>
            </a:r>
            <a:r>
              <a:rPr lang="en-US" baseline="0" dirty="0" smtClean="0"/>
              <a:t> real challenge in productivity and portability for GPGPUs is for irregular applications, which are notoriously difficult to efficiently map to GPGPUs.</a:t>
            </a:r>
          </a:p>
          <a:p>
            <a:endParaRPr lang="en-US" baseline="0" dirty="0" smtClean="0"/>
          </a:p>
          <a:p>
            <a:r>
              <a:rPr lang="en-US" baseline="0" dirty="0" smtClean="0"/>
              <a:t>As such, the results on the left show very high speedups for regular applications, but not resource-proportional performance with more irregular applications.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endParaRPr lang="en-US" dirty="0" smtClean="0"/>
          </a:p>
          <a:p>
            <a:r>
              <a:rPr lang="en-US" dirty="0" smtClean="0"/>
              <a:t>GPGPUs</a:t>
            </a:r>
            <a:r>
              <a:rPr lang="en-US" baseline="0" dirty="0" smtClean="0"/>
              <a:t> </a:t>
            </a:r>
            <a:r>
              <a:rPr lang="en-US" baseline="0" dirty="0" smtClean="0"/>
              <a:t>use an offload programming model (CUDA, OpenCL) which is vastly different from the other frameworks we’ve seen so far. Offload models generally require explicit memory allocation and transfer between the host and the device. Arguments need to be captured manually and there are restrictions on the types of data structures that can be used as arguments. Block/grid sizes need to be set manually and GPGPUs do not support work-stealing (they use a hardware work scheduler). There are also limitations on STL data types that can be used inside the kernel (although libraries like Thrust help this issue).</a:t>
            </a:r>
          </a:p>
          <a:p>
            <a:endParaRPr lang="en-US" baseline="0" dirty="0" smtClean="0"/>
          </a:p>
          <a:p>
            <a:r>
              <a:rPr lang="en-US" dirty="0" smtClean="0"/>
              <a:t>Even</a:t>
            </a:r>
            <a:r>
              <a:rPr lang="en-US" baseline="0" dirty="0" smtClean="0"/>
              <a:t> when using OpenCL, there are many non-trivial differences between the CMP-specific and GPGPU-specific optimizations. Need to know </a:t>
            </a:r>
            <a:r>
              <a:rPr lang="en-US" baseline="0" dirty="0" err="1" smtClean="0"/>
              <a:t>microarchitectural</a:t>
            </a:r>
            <a:r>
              <a:rPr lang="en-US" baseline="0" dirty="0" smtClean="0"/>
              <a:t> details</a:t>
            </a:r>
            <a:r>
              <a:rPr lang="is-IS" baseline="0" dirty="0" smtClean="0"/>
              <a:t>… efficient use of texture/shared memory.</a:t>
            </a:r>
          </a:p>
          <a:p>
            <a:endParaRPr lang="is-IS" baseline="0" dirty="0" smtClean="0"/>
          </a:p>
          <a:p>
            <a:r>
              <a:rPr lang="is-IS" baseline="0" dirty="0" smtClean="0"/>
              <a:t>Although a regular application is shown as an example, the real challenge in terms of the 3P’s on GPGPUs is with mapping irregular applications, especially those with inter-thread communication. Barriers can lead to deadlock and AMOs for fine-grain locking across thousands of CUDA threads can significantly hamper performance.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12</a:t>
            </a:fld>
            <a:endParaRPr lang="en-US"/>
          </a:p>
        </p:txBody>
      </p:sp>
    </p:spTree>
    <p:extLst>
      <p:ext uri="{BB962C8B-B14F-4D97-AF65-F5344CB8AC3E}">
        <p14:creationId xmlns:p14="http://schemas.microsoft.com/office/powerpoint/2010/main" val="136427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all of this, I'd like to summarize the key observations into 4 takeaways:</a:t>
            </a:r>
          </a:p>
          <a:p>
            <a:r>
              <a:rPr lang="en-US" baseline="0" dirty="0" smtClean="0"/>
              <a:t>...</a:t>
            </a:r>
          </a:p>
          <a:p>
            <a:endParaRPr lang="en-US" baseline="0" dirty="0" smtClean="0"/>
          </a:p>
          <a:p>
            <a:r>
              <a:rPr lang="en-US" dirty="0" smtClean="0"/>
              <a:t>Ideally,</a:t>
            </a:r>
            <a:r>
              <a:rPr lang="en-US" baseline="0" dirty="0" smtClean="0"/>
              <a:t> we would like...</a:t>
            </a:r>
          </a:p>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13</a:t>
            </a:fld>
            <a:endParaRPr lang="en-US"/>
          </a:p>
        </p:txBody>
      </p:sp>
    </p:spTree>
    <p:extLst>
      <p:ext uri="{BB962C8B-B14F-4D97-AF65-F5344CB8AC3E}">
        <p14:creationId xmlns:p14="http://schemas.microsoft.com/office/powerpoint/2010/main" val="1280455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proposed LTA platform proposes to achieve these goals by using loop-tasks as a common parallel abstraction </a:t>
            </a:r>
            <a:r>
              <a:rPr lang="en-US" baseline="0" dirty="0" smtClean="0"/>
              <a:t>across SW and HW.</a:t>
            </a:r>
          </a:p>
          <a:p>
            <a:endParaRPr lang="en-US" baseline="0" dirty="0" smtClean="0"/>
          </a:p>
          <a:p>
            <a:endParaRPr lang="en-US" baseline="0" dirty="0" smtClean="0"/>
          </a:p>
          <a:p>
            <a:endParaRPr lang="en-US" baseline="0" dirty="0" smtClean="0"/>
          </a:p>
          <a:p>
            <a:r>
              <a:rPr lang="en-US" baseline="0" dirty="0" smtClean="0"/>
              <a:t>and </a:t>
            </a:r>
            <a:r>
              <a:rPr lang="en-US" baseline="0" dirty="0" smtClean="0"/>
              <a:t>pushing this abstraction from software down to the hardware.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14</a:t>
            </a:fld>
            <a:endParaRPr lang="en-US"/>
          </a:p>
        </p:txBody>
      </p:sp>
    </p:spTree>
    <p:extLst>
      <p:ext uri="{BB962C8B-B14F-4D97-AF65-F5344CB8AC3E}">
        <p14:creationId xmlns:p14="http://schemas.microsoft.com/office/powerpoint/2010/main" val="1796195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exactly is loop-task parallelism? </a:t>
            </a:r>
            <a:r>
              <a:rPr lang="en-US" dirty="0" smtClean="0"/>
              <a:t>As</a:t>
            </a:r>
            <a:r>
              <a:rPr lang="en-US" baseline="0" dirty="0" smtClean="0"/>
              <a:t> mentioned before, loop-task parallelism is a form of task parallelism...</a:t>
            </a:r>
          </a:p>
          <a:p>
            <a:endParaRPr lang="en-US" baseline="0" dirty="0" smtClean="0"/>
          </a:p>
          <a:p>
            <a:r>
              <a:rPr lang="en-US" baseline="0" dirty="0" smtClean="0"/>
              <a:t>Loop-task parallelism captures the parallelism across loop iterations that may have significant variability due to data-dependent branches.</a:t>
            </a:r>
          </a:p>
          <a:p>
            <a:endParaRPr lang="en-US" baseline="0" dirty="0" smtClean="0"/>
          </a:p>
          <a:p>
            <a:r>
              <a:rPr lang="en-US" baseline="0" dirty="0" smtClean="0"/>
              <a:t>Some of you may be wondering why loop-task parallelism? One observation is that narrowing the scope of the parallel abstraction in SW allows us to more efficiently encode and relay information about exploitable parallelism to the HW. So the LTA platform focuses on a narrower form of task parallelism exposed by the popular and familiar </a:t>
            </a:r>
            <a:r>
              <a:rPr lang="en-US" baseline="0" dirty="0" err="1" smtClean="0"/>
              <a:t>parallel_for</a:t>
            </a:r>
            <a:r>
              <a:rPr lang="en-US" baseline="0" dirty="0" smtClean="0"/>
              <a:t> construct.</a:t>
            </a:r>
          </a:p>
          <a:p>
            <a:endParaRPr lang="en-US" baseline="0" dirty="0" smtClean="0"/>
          </a:p>
          <a:p>
            <a:r>
              <a:rPr lang="en-US" dirty="0" smtClean="0"/>
              <a:t>To this end, the</a:t>
            </a:r>
            <a:r>
              <a:rPr lang="en-US" baseline="0" dirty="0" smtClean="0"/>
              <a:t> LTA platform exposes loop-task parallelism by using so-called loop-tasks as the common parallel abstraction.</a:t>
            </a:r>
          </a:p>
          <a:p>
            <a:endParaRPr lang="en-US" baseline="0" dirty="0" smtClean="0"/>
          </a:p>
          <a:p>
            <a:r>
              <a:rPr lang="en-US" baseline="0" dirty="0" smtClean="0"/>
              <a:t>Loop tasks are encoded as a four-tuple consisting of the pointer to the loop function, the pointer to the arguments of the function, and the start and end indices of the loop iterations to which to apply the function.</a:t>
            </a:r>
          </a:p>
          <a:p>
            <a:endParaRPr lang="en-US" baseline="0" dirty="0" smtClean="0"/>
          </a:p>
          <a:p>
            <a:r>
              <a:rPr lang="en-US" baseline="0" dirty="0" smtClean="0"/>
              <a:t>Here is an example of a </a:t>
            </a:r>
            <a:r>
              <a:rPr lang="en-US" baseline="0" dirty="0" err="1" smtClean="0"/>
              <a:t>parallel_for</a:t>
            </a:r>
            <a:r>
              <a:rPr lang="en-US" baseline="0" dirty="0" smtClean="0"/>
              <a:t> using the LTA programming API. The loop function inside has some data-dependent branches that can change the nature of the computation, the pointer to this function is mapped to the first field in the loop task. The arguments captured by this lambda closure are mapped to the second field, and the start and end indices are mapped to the third and fourth fields.</a:t>
            </a:r>
          </a:p>
          <a:p>
            <a:endParaRPr lang="en-US" baseline="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One</a:t>
            </a:r>
            <a:r>
              <a:rPr lang="en-US" baseline="0" dirty="0" smtClean="0"/>
              <a:t> </a:t>
            </a:r>
            <a:r>
              <a:rPr lang="en-US" baseline="0" dirty="0" smtClean="0"/>
              <a:t>way we can do this is by narrowing the scope of the parallelism supported by the software. Instead of supporting the more generic task parallelism, I chose to focus on the a more specific form of task parallelism exposed by the popular and familiar </a:t>
            </a:r>
            <a:r>
              <a:rPr lang="en-US" baseline="0" dirty="0" err="1" smtClean="0"/>
              <a:t>parallel_for</a:t>
            </a:r>
            <a:r>
              <a:rPr lang="en-US" baseline="0" dirty="0" smtClean="0"/>
              <a:t> construct.</a:t>
            </a:r>
          </a:p>
          <a:p>
            <a:endParaRPr lang="en-US" baseline="0" dirty="0" smtClean="0"/>
          </a:p>
          <a:p>
            <a:r>
              <a:rPr lang="en-US" baseline="0" dirty="0" smtClean="0"/>
              <a:t>This is the parallelism of being able to execute loop iterations in parallel. Note that this captures a more traditional data parallelism when there is regular control flow and memory accesses across the loop iterations, but also captures what is closer to task parallelism when there is enough irregularity in control flow that each loop iteration can be considered a different task.</a:t>
            </a:r>
          </a:p>
          <a:p>
            <a:endParaRPr lang="en-US" baseline="0" dirty="0" smtClean="0"/>
          </a:p>
          <a:p>
            <a:r>
              <a:rPr lang="en-US" baseline="0" dirty="0" smtClean="0"/>
              <a:t>Why loop-task parallelism? One observation from looking at related work is that narrowing the scope of the parallel abstraction in SW allows us to more efficient encode this abstraction into a form HW can understand (see DSLs). Ideally, we would be able to encode all sorts of other parallel abstractions but that would complicate pushing this abstraction down the computing stack. So we choose loop-task parallelism since </a:t>
            </a:r>
            <a:r>
              <a:rPr lang="en-US" baseline="0" dirty="0" err="1" smtClean="0"/>
              <a:t>parallel_for</a:t>
            </a:r>
            <a:r>
              <a:rPr lang="en-US" baseline="0" dirty="0" smtClean="0"/>
              <a:t> constructs are popular and familiar. Of course, this is meant to be a first step towards a 3P platform using SW/HW </a:t>
            </a:r>
            <a:r>
              <a:rPr lang="en-US" baseline="0" dirty="0" err="1" smtClean="0"/>
              <a:t>codesign</a:t>
            </a:r>
            <a:r>
              <a:rPr lang="en-US" baseline="0" dirty="0" smtClean="0"/>
              <a:t>, so there is definitely room for others to explore how they can broaden the scope and maintain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15</a:t>
            </a:fld>
            <a:endParaRPr lang="en-US"/>
          </a:p>
        </p:txBody>
      </p:sp>
    </p:spTree>
    <p:extLst>
      <p:ext uri="{BB962C8B-B14F-4D97-AF65-F5344CB8AC3E}">
        <p14:creationId xmlns:p14="http://schemas.microsoft.com/office/powerpoint/2010/main" val="53443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how</a:t>
            </a:r>
            <a:r>
              <a:rPr lang="en-US" baseline="0" dirty="0" smtClean="0"/>
              <a:t> loop tasks are exposed in the LTA programming API using a lambda-based </a:t>
            </a:r>
            <a:r>
              <a:rPr lang="en-US" baseline="0" dirty="0" err="1" smtClean="0"/>
              <a:t>parallel_for</a:t>
            </a:r>
            <a:r>
              <a:rPr lang="en-US" baseline="0" dirty="0" smtClean="0"/>
              <a:t>. Unfortunately, the LTA cross-compiler does not support C++11 lambdas yet, so I use an alternate macro-based variant of the </a:t>
            </a:r>
            <a:r>
              <a:rPr lang="en-US" baseline="0" dirty="0" err="1" smtClean="0"/>
              <a:t>parallel_for</a:t>
            </a:r>
            <a:r>
              <a:rPr lang="en-US" baseline="0" dirty="0" smtClean="0"/>
              <a:t> shown here on the bottom which does the same thing. But both variants are sketched out as part of the LTA vision.</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16</a:t>
            </a:fld>
            <a:endParaRPr lang="en-US"/>
          </a:p>
        </p:txBody>
      </p:sp>
    </p:spTree>
    <p:extLst>
      <p:ext uri="{BB962C8B-B14F-4D97-AF65-F5344CB8AC3E}">
        <p14:creationId xmlns:p14="http://schemas.microsoft.com/office/powerpoint/2010/main" val="726568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LTA runtime is responsible for generating,</a:t>
            </a:r>
            <a:r>
              <a:rPr lang="en-US" baseline="0" dirty="0" smtClean="0"/>
              <a:t> partitioning, and distributing loop tasks exposed by the programming API.</a:t>
            </a:r>
            <a:endParaRPr lang="en-US" dirty="0" smtClean="0"/>
          </a:p>
          <a:p>
            <a:endParaRPr lang="en-US" dirty="0" smtClean="0"/>
          </a:p>
          <a:p>
            <a:r>
              <a:rPr lang="en-US" baseline="0" dirty="0" smtClean="0"/>
              <a:t>Let’s </a:t>
            </a:r>
            <a:r>
              <a:rPr lang="en-US" baseline="0" dirty="0" smtClean="0"/>
              <a:t>take a look at </a:t>
            </a:r>
            <a:r>
              <a:rPr lang="en-US" baseline="0" dirty="0" smtClean="0"/>
              <a:t>an example of how the LTA runtime performs its duties on a four-core </a:t>
            </a:r>
            <a:r>
              <a:rPr lang="en-US" baseline="0" dirty="0" smtClean="0"/>
              <a:t>system.</a:t>
            </a:r>
          </a:p>
          <a:p>
            <a:endParaRPr lang="en-US" baseline="0" dirty="0" smtClean="0"/>
          </a:p>
          <a:p>
            <a:r>
              <a:rPr lang="en-US" baseline="0" dirty="0" smtClean="0"/>
              <a:t>The master core, GPP0, begins execution of the binary while the other cores spin on a work-stealing loop in the runtime. When GPP0 encounters a </a:t>
            </a:r>
            <a:r>
              <a:rPr lang="en-US" baseline="0" dirty="0" err="1" smtClean="0"/>
              <a:t>parallel_for</a:t>
            </a:r>
            <a:r>
              <a:rPr lang="en-US" baseline="0" dirty="0" smtClean="0"/>
              <a:t>, it generates </a:t>
            </a:r>
            <a:r>
              <a:rPr lang="en-US" baseline="0" dirty="0" smtClean="0"/>
              <a:t>the first loop task with the function pointer, the argument pointer, and the initial range of loop iterations.</a:t>
            </a:r>
          </a:p>
          <a:p>
            <a:endParaRPr lang="en-US" baseline="0" dirty="0" smtClean="0"/>
          </a:p>
          <a:p>
            <a:r>
              <a:rPr lang="en-US" baseline="0" dirty="0" smtClean="0"/>
              <a:t>GPP0 then partitions this loop task by splitting the range in half, generating 2 loop tasks with a smaller range. GPP2 can steal one of these loop tasks, then both GPP0 and GPP2 can continue this recursive decomposition, allowing other cores to steal loop tasks.</a:t>
            </a:r>
          </a:p>
          <a:p>
            <a:endParaRPr lang="en-US" baseline="0" dirty="0" smtClean="0"/>
          </a:p>
          <a:p>
            <a:r>
              <a:rPr lang="en-US" baseline="0" dirty="0" smtClean="0"/>
              <a:t>The runtime stops partitioning tasks when the range is less than or equal to the core task size, which is defined by this equation. Where N is the initial range of the first loop task, P is the number of cores in the system, and k is a scaling factor. The higher the k, the more finer grain tasks will be generated. A loop task at this point is called a core task and is the smallest unit of load balancing across cores.</a:t>
            </a:r>
          </a:p>
          <a:p>
            <a:endParaRPr lang="en-US" baseline="0" dirty="0" smtClean="0"/>
          </a:p>
          <a:p>
            <a:r>
              <a:rPr lang="en-US" baseline="0" dirty="0" smtClean="0"/>
              <a:t>Core tasks can be executed by using a special </a:t>
            </a:r>
            <a:r>
              <a:rPr lang="en-US" baseline="0" dirty="0" err="1" smtClean="0"/>
              <a:t>xpfor</a:t>
            </a:r>
            <a:r>
              <a:rPr lang="en-US" baseline="0" dirty="0" smtClean="0"/>
              <a:t> instruction. The </a:t>
            </a:r>
            <a:r>
              <a:rPr lang="en-US" baseline="0" dirty="0" err="1" smtClean="0"/>
              <a:t>xpfor</a:t>
            </a:r>
            <a:r>
              <a:rPr lang="en-US" baseline="0" dirty="0" smtClean="0"/>
              <a:t> instruction has the same semantics as a </a:t>
            </a:r>
            <a:r>
              <a:rPr lang="en-US" baseline="0" dirty="0" err="1" smtClean="0"/>
              <a:t>jalr</a:t>
            </a:r>
            <a:r>
              <a:rPr lang="en-US" baseline="0" dirty="0" smtClean="0"/>
              <a:t> and acts as an indirect function call on a GPP. More importantly, it also acts as a hint to the HW that it can use an LTA engine to accelerate core task execution, if there is one available.</a:t>
            </a:r>
          </a:p>
          <a:p>
            <a:endParaRPr lang="en-US" baseline="0" dirty="0" smtClean="0"/>
          </a:p>
          <a:p>
            <a:r>
              <a:rPr lang="en-US" baseline="0" dirty="0" smtClean="0"/>
              <a:t>Note that this allows the runtime to execute core tasks in the same way regardless of whether or not there is an LTA engine available on the GPP, helping to improve portability.</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GPP0 partitions the root task into two loop tasks by splitting the range in half, before pushing these loop tasks into its task queue in memory</a:t>
            </a:r>
            <a:r>
              <a:rPr lang="is-IS" baseline="0" dirty="0" smtClean="0"/>
              <a:t>…</a:t>
            </a:r>
          </a:p>
          <a:p>
            <a:endParaRPr lang="is-IS" baseline="0" dirty="0" smtClean="0"/>
          </a:p>
          <a:p>
            <a:r>
              <a:rPr lang="is-IS" baseline="0" dirty="0" smtClean="0"/>
              <a:t>The runtime stops partitioning once a core task size is reached, at which point the loop tasks are called core tasks.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17</a:t>
            </a:fld>
            <a:endParaRPr lang="en-US"/>
          </a:p>
        </p:txBody>
      </p:sp>
    </p:spTree>
    <p:extLst>
      <p:ext uri="{BB962C8B-B14F-4D97-AF65-F5344CB8AC3E}">
        <p14:creationId xmlns:p14="http://schemas.microsoft.com/office/powerpoint/2010/main" val="1039897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a:t>
            </a:r>
            <a:r>
              <a:rPr lang="en-US" baseline="0" dirty="0" smtClean="0"/>
              <a:t> the calling convention of the </a:t>
            </a:r>
            <a:r>
              <a:rPr lang="en-US" baseline="0" dirty="0" err="1" smtClean="0"/>
              <a:t>xpfor</a:t>
            </a:r>
            <a:r>
              <a:rPr lang="en-US" baseline="0" dirty="0" smtClean="0"/>
              <a:t> instruction is crafted to mirror the arguments of the loop task function generated by the </a:t>
            </a:r>
            <a:r>
              <a:rPr lang="en-US" baseline="0" dirty="0" err="1" smtClean="0"/>
              <a:t>parallel_for</a:t>
            </a:r>
            <a:r>
              <a:rPr lang="en-US" baseline="0" dirty="0" smtClean="0"/>
              <a:t> macro we saw earlier.</a:t>
            </a:r>
          </a:p>
          <a:p>
            <a:endParaRPr lang="en-US" baseline="0" dirty="0" smtClean="0"/>
          </a:p>
          <a:p>
            <a:r>
              <a:rPr lang="en-US" baseline="0" dirty="0" smtClean="0"/>
              <a:t>Note that in addition to the function pointer, the argument pointer, and the start/end indices, </a:t>
            </a:r>
            <a:r>
              <a:rPr lang="en-US" baseline="0" dirty="0" err="1" smtClean="0"/>
              <a:t>thre</a:t>
            </a:r>
            <a:r>
              <a:rPr lang="en-US" baseline="0" dirty="0" smtClean="0"/>
              <a:t> is also an extra argument called the step value that is hidden from the SW programmer which can be used to specify the stride of the loop iterations corresponding to a loop task.</a:t>
            </a:r>
          </a:p>
          <a:p>
            <a:endParaRPr lang="en-US" baseline="0" dirty="0" smtClean="0"/>
          </a:p>
          <a:p>
            <a:r>
              <a:rPr lang="en-US" baseline="0" dirty="0" smtClean="0"/>
              <a:t>Furthermore, the HW is responsible for setting the architectural state with the appropriate values.</a:t>
            </a:r>
            <a:endParaRPr lang="en-US" dirty="0" smtClean="0"/>
          </a:p>
          <a:p>
            <a:endParaRPr lang="en-US" dirty="0" smtClean="0"/>
          </a:p>
          <a:p>
            <a:r>
              <a:rPr lang="en-US" dirty="0" smtClean="0"/>
              <a:t>The </a:t>
            </a:r>
            <a:r>
              <a:rPr lang="en-US" dirty="0" err="1" smtClean="0"/>
              <a:t>xpfor</a:t>
            </a:r>
            <a:r>
              <a:rPr lang="en-US" dirty="0" smtClean="0"/>
              <a:t> instruction signals</a:t>
            </a:r>
            <a:r>
              <a:rPr lang="en-US" baseline="0" dirty="0" smtClean="0"/>
              <a:t> to the </a:t>
            </a:r>
            <a:r>
              <a:rPr lang="en-US" dirty="0" smtClean="0"/>
              <a:t>LTA</a:t>
            </a:r>
            <a:r>
              <a:rPr lang="en-US" baseline="0" dirty="0" smtClean="0"/>
              <a:t> engines that the core task can be accelerated. LTA engines accelerate core task execution by further partitioning core tasks into </a:t>
            </a:r>
            <a:r>
              <a:rPr lang="en-US" baseline="0" dirty="0" err="1" smtClean="0"/>
              <a:t>utasks</a:t>
            </a:r>
            <a:r>
              <a:rPr lang="en-US" baseline="0" dirty="0" smtClean="0"/>
              <a:t>, and mapping these </a:t>
            </a:r>
            <a:r>
              <a:rPr lang="en-US" baseline="0" dirty="0" err="1" smtClean="0"/>
              <a:t>utasks</a:t>
            </a:r>
            <a:r>
              <a:rPr lang="en-US" baseline="0" dirty="0" smtClean="0"/>
              <a:t> to </a:t>
            </a:r>
            <a:r>
              <a:rPr lang="en-US" baseline="0" dirty="0" err="1" smtClean="0"/>
              <a:t>uthreads</a:t>
            </a:r>
            <a:r>
              <a:rPr lang="en-US" baseline="0" dirty="0" smtClean="0"/>
              <a:t>.</a:t>
            </a:r>
          </a:p>
          <a:p>
            <a:endParaRPr lang="en-US" baseline="0" dirty="0" smtClean="0"/>
          </a:p>
          <a:p>
            <a:r>
              <a:rPr lang="en-US" dirty="0" smtClean="0"/>
              <a:t>In</a:t>
            </a:r>
            <a:r>
              <a:rPr lang="en-US" baseline="0" dirty="0" smtClean="0"/>
              <a:t> this example, the start indices and the step values for the </a:t>
            </a:r>
            <a:r>
              <a:rPr lang="en-US" baseline="0" dirty="0" err="1" smtClean="0"/>
              <a:t>utasks</a:t>
            </a:r>
            <a:r>
              <a:rPr lang="en-US" baseline="0" dirty="0" smtClean="0"/>
              <a:t> are configured to generate unit strides across </a:t>
            </a:r>
            <a:r>
              <a:rPr lang="en-US" baseline="0" dirty="0" err="1" smtClean="0"/>
              <a:t>uthreads</a:t>
            </a:r>
            <a:r>
              <a:rPr lang="en-US" baseline="0" dirty="0" smtClean="0"/>
              <a:t>, but this can change depending on the type of LTA engine available.</a:t>
            </a:r>
            <a:endParaRPr lang="en-US"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18</a:t>
            </a:fld>
            <a:endParaRPr lang="en-US"/>
          </a:p>
        </p:txBody>
      </p:sp>
    </p:spTree>
    <p:extLst>
      <p:ext uri="{BB962C8B-B14F-4D97-AF65-F5344CB8AC3E}">
        <p14:creationId xmlns:p14="http://schemas.microsoft.com/office/powerpoint/2010/main" val="304499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I have described how the loop-task abstraction is exposed in the SW through the programming API, runtime, and ISA. Now I would like to talk about the hardware </a:t>
            </a:r>
            <a:r>
              <a:rPr lang="en-US" baseline="0" dirty="0" smtClean="0"/>
              <a:t>component of the LTA platform by going into more detail about how the LTA engine accelerates both regular and/or irregular loop-task parallelism.</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is-IS" baseline="0" dirty="0" smtClean="0"/>
              <a:t>…</a:t>
            </a:r>
            <a:r>
              <a:rPr lang="en-US" baseline="0" dirty="0" smtClean="0"/>
              <a:t>this </a:t>
            </a:r>
            <a:r>
              <a:rPr lang="en-US" baseline="0" dirty="0" smtClean="0"/>
              <a:t>co-design approach for a 3P platform by </a:t>
            </a:r>
            <a:r>
              <a:rPr lang="en-US" baseline="0" dirty="0" smtClean="0"/>
              <a:t>describing </a:t>
            </a:r>
            <a:r>
              <a:rPr lang="en-US" baseline="0" dirty="0" smtClean="0"/>
              <a:t>how loop tasks encoded in the </a:t>
            </a:r>
            <a:r>
              <a:rPr lang="en-US" baseline="0" dirty="0" err="1" smtClean="0"/>
              <a:t>xpfor</a:t>
            </a:r>
            <a:r>
              <a:rPr lang="en-US" baseline="0" dirty="0" smtClean="0"/>
              <a:t> instruction can be executed by the LTA engine to accelerate both regular and/or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19</a:t>
            </a:fld>
            <a:endParaRPr lang="en-US"/>
          </a:p>
        </p:txBody>
      </p:sp>
    </p:spTree>
    <p:extLst>
      <p:ext uri="{BB962C8B-B14F-4D97-AF65-F5344CB8AC3E}">
        <p14:creationId xmlns:p14="http://schemas.microsoft.com/office/powerpoint/2010/main" val="144226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start by motivating</a:t>
            </a:r>
            <a:r>
              <a:rPr lang="en-US" baseline="0" dirty="0" smtClean="0"/>
              <a:t> the need for productivity, portability, and performance (otherwise known as the 3P's) in modern application development. I'd like to do this by walking through an example development process for an application with a high-performance target.</a:t>
            </a:r>
          </a:p>
          <a:p>
            <a:endParaRPr lang="en-US" baseline="0" dirty="0" smtClean="0"/>
          </a:p>
          <a:p>
            <a:r>
              <a:rPr lang="en-US" baseline="0" dirty="0" smtClean="0"/>
              <a:t>Usually development starts on a chip-multiprocessor (or CMP) like the Intel Xeon shown here. CMPs these days can have 4--16 superscalar OOO cores with packed-SIMD that can exploit data parallelism.</a:t>
            </a:r>
          </a:p>
          <a:p>
            <a:endParaRPr lang="en-US" baseline="0" dirty="0" smtClean="0"/>
          </a:p>
          <a:p>
            <a:r>
              <a:rPr lang="en-US" baseline="0" dirty="0" smtClean="0"/>
              <a:t>Personally, I like to start with a single-threaded scalar implementation to test for functionality.</a:t>
            </a:r>
          </a:p>
          <a:p>
            <a:endParaRPr lang="en-US" baseline="0" dirty="0" smtClean="0"/>
          </a:p>
          <a:p>
            <a:r>
              <a:rPr lang="en-US" dirty="0" smtClean="0"/>
              <a:t>For</a:t>
            </a:r>
            <a:r>
              <a:rPr lang="en-US" baseline="0" dirty="0" smtClean="0"/>
              <a:t> higher performance, one option is to </a:t>
            </a:r>
            <a:r>
              <a:rPr lang="en-US" baseline="0" dirty="0" err="1" smtClean="0"/>
              <a:t>vectorize</a:t>
            </a:r>
            <a:r>
              <a:rPr lang="en-US" baseline="0" dirty="0" smtClean="0"/>
              <a:t> the code using vector extensions like SSE or AVX. The preferred way of doing this is using the auto-</a:t>
            </a:r>
            <a:r>
              <a:rPr lang="en-US" baseline="0" dirty="0" err="1" smtClean="0"/>
              <a:t>vec</a:t>
            </a:r>
            <a:r>
              <a:rPr lang="en-US" baseline="0" dirty="0" smtClean="0"/>
              <a:t> feature in compilers, but if any of you have experience with </a:t>
            </a:r>
            <a:r>
              <a:rPr lang="en-US" baseline="0" dirty="0" err="1" smtClean="0"/>
              <a:t>vectorizing</a:t>
            </a:r>
            <a:r>
              <a:rPr lang="en-US" baseline="0" dirty="0" smtClean="0"/>
              <a:t> code, you'll know that it is rarely as simply as annotating... in fact, several specific optimizations are required to get the compiler to successfully...</a:t>
            </a:r>
          </a:p>
          <a:p>
            <a:endParaRPr lang="en-US" baseline="0" dirty="0" smtClean="0"/>
          </a:p>
          <a:p>
            <a:r>
              <a:rPr lang="en-US" baseline="0" dirty="0" smtClean="0"/>
              <a:t>Another option is to multi-thread the code using parallel programming frameworks such as Intel TBB. Of course, parallel programming has its own set of challenges and optimizations that can be very different from those used for vectorization.</a:t>
            </a:r>
          </a:p>
          <a:p>
            <a:endParaRPr lang="en-US" baseline="0" dirty="0" smtClean="0"/>
          </a:p>
          <a:p>
            <a:r>
              <a:rPr lang="en-US" baseline="0" dirty="0" smtClean="0"/>
              <a:t>We </a:t>
            </a:r>
            <a:r>
              <a:rPr lang="en-US" baseline="0" dirty="0" smtClean="0"/>
              <a:t>could also add vectorization on top of multi-threading to extract as much performance out of the CMP as possible. </a:t>
            </a:r>
            <a:r>
              <a:rPr lang="en-US" baseline="0" dirty="0" smtClean="0"/>
              <a:t>Unfortunately this is not </a:t>
            </a:r>
            <a:r>
              <a:rPr lang="en-US" baseline="0" dirty="0" smtClean="0"/>
              <a:t>always as simple as it might seem. The challenge stems from the </a:t>
            </a:r>
            <a:r>
              <a:rPr lang="en-US" baseline="0" dirty="0" smtClean="0"/>
              <a:t>different </a:t>
            </a:r>
            <a:r>
              <a:rPr lang="en-US" baseline="0" dirty="0" smtClean="0"/>
              <a:t>abstractions used by multi-threading and </a:t>
            </a:r>
            <a:r>
              <a:rPr lang="en-US" baseline="0" dirty="0" smtClean="0"/>
              <a:t>vectorization that can interfere with each other leading to performance degradation in some cases.</a:t>
            </a:r>
            <a:endParaRPr lang="en-US" baseline="0" dirty="0" smtClean="0"/>
          </a:p>
          <a:p>
            <a:endParaRPr lang="en-US" baseline="0" dirty="0" smtClean="0"/>
          </a:p>
          <a:p>
            <a:r>
              <a:rPr lang="en-US" baseline="0" dirty="0" smtClean="0"/>
              <a:t>If the performance on the CMP is not enough, we can port the application to an accelerator like the Intel MIC. An example of this is Intel Xeon Phi... MICs can have up to 60 lightweight IO cores with wider packed-SIMD units. Porting the app to the MIC might require a different SW framework, but even if we can use the same framework, as in this example, there is a non-trivial amount of retuning and target-specific optimizations required to extract the most performance out of the HW.</a:t>
            </a:r>
          </a:p>
          <a:p>
            <a:endParaRPr lang="en-US" baseline="0" dirty="0" smtClean="0"/>
          </a:p>
          <a:p>
            <a:r>
              <a:rPr lang="en-US" baseline="0" dirty="0" smtClean="0"/>
              <a:t>Another popular accelerator is GPGPUs like NVIDIA Tesla. GPGPUs have... GPGPUs often require a different SW framework, like CUDA, that have an offload-based programming model which is very different than the programming models on the CMP or MIC.</a:t>
            </a:r>
          </a:p>
          <a:p>
            <a:endParaRPr lang="en-US" baseline="0" dirty="0" smtClean="0"/>
          </a:p>
          <a:p>
            <a:r>
              <a:rPr lang="en-US" baseline="0" dirty="0" smtClean="0"/>
              <a:t>Note that both the MIC and the GPGPU are best suited for accelerating applications with regular, structured control flow and memory access patterns.</a:t>
            </a:r>
          </a:p>
          <a:p>
            <a:endParaRPr lang="en-US" baseline="0" dirty="0" smtClean="0"/>
          </a:p>
          <a:p>
            <a:r>
              <a:rPr lang="en-US" baseline="0" dirty="0" smtClean="0"/>
              <a:t>Of course this is just one example of an application development flow, but I think many of you will agree with me that there are a lot of platforms available to the modern programmer. And by platform I mean a SW framework coupled with one or more HW architectures.</a:t>
            </a:r>
          </a:p>
          <a:p>
            <a:endParaRPr lang="en-US" baseline="0" dirty="0" smtClean="0"/>
          </a:p>
          <a:p>
            <a:r>
              <a:rPr lang="en-US" baseline="0" dirty="0" smtClean="0"/>
              <a:t>And I hope I have highlighted the importance of the 3Ps in application development: Productivity...</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One example is the Intel Many Integrated Core architecture, like the Xeon Phi (aka Knight’s Landing). MICs have up to 60 lightweight cores with very wide packed-SIMD units, which means vectorization is even more important than on CMPs. Depending on the programming frameworks we used on the CMP, we might need to switch to a framework supported by the MIC. But even if we can use the same framework, there is a non-trivial amount of retuning necessary to extract the most performance out of the accelerator. (different SIMD width, changing grain size or thread count to maximize load balancing) This can get even more complicated if we decide to use an offload model instead of a native model.</a:t>
            </a:r>
          </a:p>
          <a:p>
            <a:endParaRPr lang="en-US" baseline="0" dirty="0" smtClean="0"/>
          </a:p>
          <a:p>
            <a:r>
              <a:rPr lang="en-US" baseline="0" dirty="0" smtClean="0"/>
              <a:t>Another popular accelerator is the GPGPU, short for general-purpose graphics processing unit, like the NVIDIA Tesla series. GPGPUs have dozens of SIMT engines that execute threads in lock-step. The programming framework for GPGPUs is very different from either CMPs or MICs, some common examples include CUDA or OpenCL. GPGPUs are nice since they use a common abstraction for exploiting inter- and intra-core parallelism, but the tradeoff is that they _require_ an offload programming model which makes it more challenging to port a CMP implementation.</a:t>
            </a:r>
          </a:p>
          <a:p>
            <a:endParaRPr lang="en-US" baseline="0" dirty="0" smtClean="0"/>
          </a:p>
          <a:p>
            <a:r>
              <a:rPr lang="en-US" baseline="0" dirty="0" smtClean="0"/>
              <a:t>Both MICs and GPGPUs are really designed for applications with data parallelism or task parallelism with regular control-flow and memory-access patterns.</a:t>
            </a:r>
          </a:p>
          <a:p>
            <a:endParaRPr lang="en-US" baseline="0" dirty="0" smtClean="0"/>
          </a:p>
          <a:p>
            <a:r>
              <a:rPr lang="en-US" baseline="0" dirty="0" smtClean="0"/>
              <a:t>I think most of you will agree that the modern programmer has a lot of options in terms of available platforms: I am defining platforms in this work as a combination of a software framework and one or more hardware architectures.</a:t>
            </a:r>
          </a:p>
          <a:p>
            <a:endParaRPr lang="en-US" baseline="0" dirty="0" smtClean="0"/>
          </a:p>
          <a:p>
            <a:r>
              <a:rPr lang="en-US" baseline="0" dirty="0" smtClean="0"/>
              <a:t>And I hope I have highlighted the importance of productivity, portability, and performance (or the so-called 3P’s) in modern application development flows. &lt;Define the 3P’s&gt;. Performance is important, but it is only as good as the productivity/portability that allows the programmer to achieve that performance.</a:t>
            </a:r>
          </a:p>
        </p:txBody>
      </p:sp>
      <p:sp>
        <p:nvSpPr>
          <p:cNvPr id="4" name="Slide Number Placeholder 3"/>
          <p:cNvSpPr>
            <a:spLocks noGrp="1"/>
          </p:cNvSpPr>
          <p:nvPr>
            <p:ph type="sldNum" sz="quarter" idx="10"/>
          </p:nvPr>
        </p:nvSpPr>
        <p:spPr/>
        <p:txBody>
          <a:bodyPr/>
          <a:lstStyle/>
          <a:p>
            <a:fld id="{2FDE9AF1-03CC-E845-895F-5A7D87527C1F}" type="slidenum">
              <a:rPr lang="en-US" smtClean="0"/>
              <a:t>2</a:t>
            </a:fld>
            <a:endParaRPr lang="en-US"/>
          </a:p>
        </p:txBody>
      </p:sp>
    </p:spTree>
    <p:extLst>
      <p:ext uri="{BB962C8B-B14F-4D97-AF65-F5344CB8AC3E}">
        <p14:creationId xmlns:p14="http://schemas.microsoft.com/office/powerpoint/2010/main" val="2131420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simplified </a:t>
            </a:r>
            <a:r>
              <a:rPr lang="en-US" baseline="0" dirty="0" err="1" smtClean="0"/>
              <a:t>microarchitectural</a:t>
            </a:r>
            <a:r>
              <a:rPr lang="en-US" baseline="0" dirty="0" smtClean="0"/>
              <a:t> diagram of an example LTA engine.</a:t>
            </a:r>
          </a:p>
          <a:p>
            <a:endParaRPr lang="en-US" baseline="0" dirty="0" smtClean="0"/>
          </a:p>
          <a:p>
            <a:r>
              <a:rPr lang="en-US" baseline="0" dirty="0" smtClean="0"/>
              <a:t>The task management unit (TMU) serves as the primary interface between the GPP and the LTA engine, and is responsible for partitioning core tasks into </a:t>
            </a:r>
            <a:r>
              <a:rPr lang="en-US" baseline="0" dirty="0" err="1" smtClean="0"/>
              <a:t>utasks</a:t>
            </a:r>
            <a:r>
              <a:rPr lang="en-US" baseline="0" dirty="0" smtClean="0"/>
              <a:t> and mapping these </a:t>
            </a:r>
            <a:r>
              <a:rPr lang="en-US" baseline="0" dirty="0" err="1" smtClean="0"/>
              <a:t>utasks</a:t>
            </a:r>
            <a:r>
              <a:rPr lang="en-US" baseline="0" dirty="0" smtClean="0"/>
              <a:t> to </a:t>
            </a:r>
            <a:r>
              <a:rPr lang="en-US" baseline="0" dirty="0" err="1" smtClean="0"/>
              <a:t>uthreads</a:t>
            </a:r>
            <a:r>
              <a:rPr lang="en-US" baseline="0" dirty="0" smtClean="0"/>
              <a:t>.</a:t>
            </a:r>
          </a:p>
          <a:p>
            <a:endParaRPr lang="en-US" baseline="0" dirty="0" smtClean="0"/>
          </a:p>
          <a:p>
            <a:r>
              <a:rPr lang="en-US" baseline="0" dirty="0" smtClean="0"/>
              <a:t>Each </a:t>
            </a:r>
            <a:r>
              <a:rPr lang="en-US" baseline="0" dirty="0" err="1" smtClean="0"/>
              <a:t>uthread</a:t>
            </a:r>
            <a:r>
              <a:rPr lang="en-US" baseline="0" dirty="0" smtClean="0"/>
              <a:t> has its own register file context. And as you can see here, this particular LTA engine has 8 </a:t>
            </a:r>
            <a:r>
              <a:rPr lang="en-US" baseline="0" dirty="0" err="1" smtClean="0"/>
              <a:t>uthreads</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addition, this LTA engine has 4 lanes, each with its own set of short-latency and long-latency functional units, and 2 chimes which is the number of </a:t>
            </a:r>
            <a:r>
              <a:rPr lang="en-US" baseline="0" dirty="0" err="1" smtClean="0"/>
              <a:t>uthreads</a:t>
            </a:r>
            <a:r>
              <a:rPr lang="en-US" baseline="0" dirty="0" smtClean="0"/>
              <a:t> that share the same lane.</a:t>
            </a:r>
            <a:endParaRPr lang="en-US" baseline="0" dirty="0" smtClean="0"/>
          </a:p>
          <a:p>
            <a:endParaRPr lang="en-US" baseline="0" dirty="0" smtClean="0"/>
          </a:p>
          <a:p>
            <a:r>
              <a:rPr lang="en-US" baseline="0" dirty="0" err="1" smtClean="0"/>
              <a:t>uthreads</a:t>
            </a:r>
            <a:r>
              <a:rPr lang="en-US" baseline="0" dirty="0" smtClean="0"/>
              <a:t> can be tightly or loosely coupled in space and/or time, where </a:t>
            </a:r>
            <a:r>
              <a:rPr lang="en-US" baseline="0" dirty="0" err="1" smtClean="0"/>
              <a:t>uthreads</a:t>
            </a:r>
            <a:r>
              <a:rPr lang="en-US" baseline="0" dirty="0" smtClean="0"/>
              <a:t> that are tightly coupled must execute together in lock-step. In this example, all 8 </a:t>
            </a:r>
            <a:r>
              <a:rPr lang="en-US" baseline="0" dirty="0" err="1" smtClean="0"/>
              <a:t>uthreads</a:t>
            </a:r>
            <a:r>
              <a:rPr lang="en-US" baseline="0" dirty="0" smtClean="0"/>
              <a:t> are tightly coupled in both space and time.</a:t>
            </a:r>
          </a:p>
          <a:p>
            <a:endParaRPr lang="en-US" baseline="0" dirty="0" smtClean="0"/>
          </a:p>
          <a:p>
            <a:r>
              <a:rPr lang="en-US" baseline="0" dirty="0" smtClean="0"/>
              <a:t>As such, all </a:t>
            </a:r>
            <a:r>
              <a:rPr lang="en-US" baseline="0" dirty="0" err="1" smtClean="0"/>
              <a:t>uthreads</a:t>
            </a:r>
            <a:r>
              <a:rPr lang="en-US" baseline="0" dirty="0" smtClean="0"/>
              <a:t> here share a common frontend shown here, and instruction and data memory accesses are respectively managed by the IMU and DMU.</a:t>
            </a:r>
          </a:p>
          <a:p>
            <a:endParaRPr lang="en-US" baseline="0" dirty="0" smtClean="0"/>
          </a:p>
          <a:p>
            <a:endParaRPr lang="en-US" baseline="0" dirty="0" smtClean="0"/>
          </a:p>
          <a:p>
            <a:r>
              <a:rPr lang="en-US" baseline="0" dirty="0" smtClean="0"/>
              <a:t>Here is an example execution diagram of how </a:t>
            </a:r>
            <a:r>
              <a:rPr lang="en-US" baseline="0" dirty="0" err="1" smtClean="0"/>
              <a:t>uthreads</a:t>
            </a:r>
            <a:r>
              <a:rPr lang="en-US" baseline="0" dirty="0" smtClean="0"/>
              <a:t> execute </a:t>
            </a:r>
            <a:r>
              <a:rPr lang="en-US" baseline="0" dirty="0" err="1" smtClean="0"/>
              <a:t>utasks</a:t>
            </a:r>
            <a:r>
              <a:rPr lang="en-US" baseline="0" dirty="0" smtClean="0"/>
              <a:t> in this LTA engine.</a:t>
            </a:r>
          </a:p>
          <a:p>
            <a:endParaRPr lang="en-US" baseline="0" dirty="0" smtClean="0"/>
          </a:p>
          <a:p>
            <a:r>
              <a:rPr lang="en-US" baseline="0" dirty="0" smtClean="0"/>
              <a:t>The x-axis is showing the lanes in space, and the y-axis is showing execution in time.</a:t>
            </a:r>
          </a:p>
          <a:p>
            <a:endParaRPr lang="en-US" baseline="0" dirty="0" smtClean="0"/>
          </a:p>
          <a:p>
            <a:r>
              <a:rPr lang="en-US" baseline="0" dirty="0" smtClean="0"/>
              <a:t>Each box here in a group corresponds to the </a:t>
            </a:r>
            <a:r>
              <a:rPr lang="en-US" baseline="0" dirty="0" err="1" smtClean="0"/>
              <a:t>uthread</a:t>
            </a:r>
            <a:r>
              <a:rPr lang="en-US" baseline="0" dirty="0" smtClean="0"/>
              <a:t> over here on the </a:t>
            </a:r>
            <a:r>
              <a:rPr lang="en-US" baseline="0" dirty="0" err="1" smtClean="0"/>
              <a:t>uarch</a:t>
            </a:r>
            <a:r>
              <a:rPr lang="en-US" baseline="0" dirty="0" smtClean="0"/>
              <a:t> diagram (the first </a:t>
            </a:r>
            <a:r>
              <a:rPr lang="en-US" baseline="0" dirty="0" err="1" smtClean="0"/>
              <a:t>uthread</a:t>
            </a:r>
            <a:r>
              <a:rPr lang="en-US" baseline="0" dirty="0" smtClean="0"/>
              <a:t> is highlighted in red). </a:t>
            </a:r>
          </a:p>
          <a:p>
            <a:endParaRPr lang="en-US" baseline="0" dirty="0" smtClean="0"/>
          </a:p>
          <a:p>
            <a:r>
              <a:rPr lang="en-US" baseline="0" dirty="0" smtClean="0"/>
              <a:t>Notice how the tightly coupled </a:t>
            </a:r>
            <a:r>
              <a:rPr lang="en-US" baseline="0" dirty="0" err="1" smtClean="0"/>
              <a:t>uthreads</a:t>
            </a:r>
            <a:r>
              <a:rPr lang="en-US" baseline="0" dirty="0" smtClean="0"/>
              <a:t> execute in lock-step in both space in time. Tightly coupled execution allows amortization of instruction/data memory accesses across multiple </a:t>
            </a:r>
            <a:r>
              <a:rPr lang="en-US" baseline="0" dirty="0" err="1" smtClean="0"/>
              <a:t>uthreads</a:t>
            </a:r>
            <a:r>
              <a:rPr lang="en-US" baseline="0" dirty="0" smtClean="0"/>
              <a:t>. For example, each instruction fetched keeps the </a:t>
            </a:r>
            <a:r>
              <a:rPr lang="en-US" baseline="0" dirty="0" err="1" smtClean="0"/>
              <a:t>uthreads</a:t>
            </a:r>
            <a:r>
              <a:rPr lang="en-US" baseline="0" dirty="0" smtClean="0"/>
              <a:t> busy for multiple cycles, and memory accesses across </a:t>
            </a:r>
            <a:r>
              <a:rPr lang="en-US" baseline="0" dirty="0" err="1" smtClean="0"/>
              <a:t>uthreads</a:t>
            </a:r>
            <a:r>
              <a:rPr lang="en-US" baseline="0" dirty="0" smtClean="0"/>
              <a:t> can be coalesced into more efficient wide requests.</a:t>
            </a:r>
          </a:p>
          <a:p>
            <a:endParaRPr lang="en-US" baseline="0" dirty="0" smtClean="0"/>
          </a:p>
          <a:p>
            <a:r>
              <a:rPr lang="en-US" baseline="0" dirty="0" smtClean="0"/>
              <a:t>The tradeoff is that execution will stall for all </a:t>
            </a:r>
            <a:r>
              <a:rPr lang="en-US" baseline="0" dirty="0" err="1" smtClean="0"/>
              <a:t>uthreads</a:t>
            </a:r>
            <a:r>
              <a:rPr lang="en-US" baseline="0" dirty="0" smtClean="0"/>
              <a:t> even if one </a:t>
            </a:r>
            <a:r>
              <a:rPr lang="en-US" baseline="0" dirty="0" err="1" smtClean="0"/>
              <a:t>uthread</a:t>
            </a:r>
            <a:r>
              <a:rPr lang="en-US" baseline="0" dirty="0" smtClean="0"/>
              <a:t> experiences control or memory divergence.</a:t>
            </a:r>
          </a:p>
        </p:txBody>
      </p:sp>
      <p:sp>
        <p:nvSpPr>
          <p:cNvPr id="4" name="Slide Number Placeholder 3"/>
          <p:cNvSpPr>
            <a:spLocks noGrp="1"/>
          </p:cNvSpPr>
          <p:nvPr>
            <p:ph type="sldNum" sz="quarter" idx="10"/>
          </p:nvPr>
        </p:nvSpPr>
        <p:spPr/>
        <p:txBody>
          <a:bodyPr/>
          <a:lstStyle/>
          <a:p>
            <a:fld id="{2FDE9AF1-03CC-E845-895F-5A7D87527C1F}" type="slidenum">
              <a:rPr lang="en-US" smtClean="0"/>
              <a:t>20</a:t>
            </a:fld>
            <a:endParaRPr lang="en-US"/>
          </a:p>
        </p:txBody>
      </p:sp>
    </p:spTree>
    <p:extLst>
      <p:ext uri="{BB962C8B-B14F-4D97-AF65-F5344CB8AC3E}">
        <p14:creationId xmlns:p14="http://schemas.microsoft.com/office/powerpoint/2010/main" val="1231541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take a look at a different</a:t>
            </a:r>
            <a:r>
              <a:rPr lang="en-US" baseline="0" dirty="0" smtClean="0"/>
              <a:t> 8-uthread LTA engine that is loosely coupled in both space and time.</a:t>
            </a:r>
          </a:p>
          <a:p>
            <a:endParaRPr lang="en-US" baseline="0" dirty="0" smtClean="0"/>
          </a:p>
          <a:p>
            <a:r>
              <a:rPr lang="en-US" dirty="0" smtClean="0"/>
              <a:t>The</a:t>
            </a:r>
            <a:r>
              <a:rPr lang="en-US" baseline="0" dirty="0" smtClean="0"/>
              <a:t> corresponding </a:t>
            </a:r>
            <a:r>
              <a:rPr lang="en-US" baseline="0" dirty="0" err="1" smtClean="0"/>
              <a:t>microarchitectural</a:t>
            </a:r>
            <a:r>
              <a:rPr lang="en-US" baseline="0" dirty="0" smtClean="0"/>
              <a:t> diagram is shown here. There are still 4 lanes, but now each lane is decoupled in space, with separate frontends that allow each lane to execute its own instruction stream.</a:t>
            </a:r>
          </a:p>
          <a:p>
            <a:endParaRPr lang="en-US" baseline="0" dirty="0" smtClean="0"/>
          </a:p>
          <a:p>
            <a:r>
              <a:rPr lang="en-US" baseline="0" dirty="0" smtClean="0"/>
              <a:t>There are still 2 chimes as well, but the 2 </a:t>
            </a:r>
            <a:r>
              <a:rPr lang="en-US" baseline="0" dirty="0" err="1" smtClean="0"/>
              <a:t>uthreads</a:t>
            </a:r>
            <a:r>
              <a:rPr lang="en-US" baseline="0" dirty="0" smtClean="0"/>
              <a:t> within a lane are also decoupled, so that they are also capable of executing their own instruction stream.</a:t>
            </a:r>
          </a:p>
          <a:p>
            <a:endParaRPr lang="en-US" baseline="0" dirty="0" smtClean="0"/>
          </a:p>
          <a:p>
            <a:r>
              <a:rPr lang="en-US" dirty="0" smtClean="0"/>
              <a:t>In</a:t>
            </a:r>
            <a:r>
              <a:rPr lang="en-US" baseline="0" dirty="0" smtClean="0"/>
              <a:t> addition, expensive resources such as the long-latency functional units and the data memory ports are shared across the lanes, requiring arbitration to access them.</a:t>
            </a:r>
          </a:p>
          <a:p>
            <a:endParaRPr lang="en-US" baseline="0" dirty="0" smtClean="0"/>
          </a:p>
          <a:p>
            <a:endParaRPr lang="en-US" baseline="0" dirty="0" smtClean="0"/>
          </a:p>
          <a:p>
            <a:r>
              <a:rPr lang="en-US" dirty="0" smtClean="0"/>
              <a:t>If we look at the</a:t>
            </a:r>
            <a:r>
              <a:rPr lang="en-US" baseline="0" dirty="0" smtClean="0"/>
              <a:t> execution diagram for this LTA engine, we can see that the lanes on the right are capable of continuing execution even those these lanes on the left are stalled.</a:t>
            </a:r>
          </a:p>
          <a:p>
            <a:endParaRPr lang="en-US" baseline="0" dirty="0" smtClean="0"/>
          </a:p>
          <a:p>
            <a:r>
              <a:rPr lang="en-US" baseline="0" dirty="0" smtClean="0"/>
              <a:t>In addition, </a:t>
            </a:r>
            <a:r>
              <a:rPr lang="en-US" baseline="0" dirty="0" err="1" smtClean="0"/>
              <a:t>uthreads</a:t>
            </a:r>
            <a:r>
              <a:rPr lang="en-US" baseline="0" dirty="0" smtClean="0"/>
              <a:t> within a lane can be multiplexed to hide the stall of another </a:t>
            </a:r>
            <a:r>
              <a:rPr lang="en-US" baseline="0" dirty="0" err="1" smtClean="0"/>
              <a:t>uthread</a:t>
            </a:r>
            <a:r>
              <a:rPr lang="en-US" baseline="0" dirty="0" smtClean="0"/>
              <a:t> like shown here.</a:t>
            </a:r>
          </a:p>
          <a:p>
            <a:endParaRPr lang="en-US" baseline="0" dirty="0" smtClean="0"/>
          </a:p>
          <a:p>
            <a:r>
              <a:rPr lang="en-US" baseline="0" dirty="0" smtClean="0"/>
              <a:t>The tradeoff is that loosely coupled execution is that it cannot amortize memory accesses across more </a:t>
            </a:r>
            <a:r>
              <a:rPr lang="en-US" baseline="0" dirty="0" err="1" smtClean="0"/>
              <a:t>uthreads</a:t>
            </a:r>
            <a:r>
              <a:rPr lang="en-US" baseline="0" dirty="0" smtClean="0"/>
              <a:t>, and conflicts due to accessing shared resources can introduce other stalls.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21</a:t>
            </a:fld>
            <a:endParaRPr lang="en-US"/>
          </a:p>
        </p:txBody>
      </p:sp>
    </p:spTree>
    <p:extLst>
      <p:ext uri="{BB962C8B-B14F-4D97-AF65-F5344CB8AC3E}">
        <p14:creationId xmlns:p14="http://schemas.microsoft.com/office/powerpoint/2010/main" val="1687088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two examples that we just saw are the extreme ends of coupling in both space and time, but there is no reason why we can’t have a more moderate level of coupling as shown in this LTA engine.</a:t>
            </a:r>
          </a:p>
          <a:p>
            <a:endParaRPr lang="en-US" baseline="0" dirty="0" smtClean="0"/>
          </a:p>
          <a:p>
            <a:r>
              <a:rPr lang="en-US" baseline="0" dirty="0" smtClean="0"/>
              <a:t>Again, we still have 8 </a:t>
            </a:r>
            <a:r>
              <a:rPr lang="en-US" baseline="0" dirty="0" err="1" smtClean="0"/>
              <a:t>uthreads</a:t>
            </a:r>
            <a:r>
              <a:rPr lang="en-US" baseline="0" dirty="0" smtClean="0"/>
              <a:t>, but </a:t>
            </a:r>
            <a:r>
              <a:rPr lang="en-US" baseline="0" dirty="0" err="1" smtClean="0"/>
              <a:t>uthreads</a:t>
            </a:r>
            <a:r>
              <a:rPr lang="en-US" baseline="0" dirty="0" smtClean="0"/>
              <a:t> in space are grouped in sets of two, while the </a:t>
            </a:r>
            <a:r>
              <a:rPr lang="en-US" baseline="0" dirty="0" err="1" smtClean="0"/>
              <a:t>uthreads</a:t>
            </a:r>
            <a:r>
              <a:rPr lang="en-US" baseline="0" dirty="0" smtClean="0"/>
              <a:t> in time are still loosely coupled. You can imagine the opposite where </a:t>
            </a:r>
            <a:r>
              <a:rPr lang="en-US" baseline="0" dirty="0" err="1" smtClean="0"/>
              <a:t>uthreads</a:t>
            </a:r>
            <a:r>
              <a:rPr lang="en-US" baseline="0" dirty="0" smtClean="0"/>
              <a:t> in time are tightly coupled, but </a:t>
            </a:r>
            <a:r>
              <a:rPr lang="en-US" baseline="0" dirty="0" err="1" smtClean="0"/>
              <a:t>uthreads</a:t>
            </a:r>
            <a:r>
              <a:rPr lang="en-US" baseline="0" dirty="0" smtClean="0"/>
              <a:t> in space are loosely coupled as well.</a:t>
            </a:r>
          </a:p>
          <a:p>
            <a:endParaRPr lang="en-US" baseline="0" dirty="0" smtClean="0"/>
          </a:p>
          <a:p>
            <a:r>
              <a:rPr lang="en-US" baseline="0" dirty="0" smtClean="0"/>
              <a:t>As you can see, there is a spectrum of how </a:t>
            </a:r>
            <a:r>
              <a:rPr lang="en-US" baseline="0" dirty="0" err="1" smtClean="0"/>
              <a:t>uthreads</a:t>
            </a:r>
            <a:r>
              <a:rPr lang="en-US" baseline="0" dirty="0" smtClean="0"/>
              <a:t>, or the </a:t>
            </a:r>
            <a:r>
              <a:rPr lang="en-US" baseline="0" dirty="0" err="1" smtClean="0"/>
              <a:t>utasks</a:t>
            </a:r>
            <a:r>
              <a:rPr lang="en-US" baseline="0" dirty="0" smtClean="0"/>
              <a:t> that are mapped to </a:t>
            </a:r>
            <a:r>
              <a:rPr lang="en-US" baseline="0" dirty="0" err="1" smtClean="0"/>
              <a:t>uthreads</a:t>
            </a:r>
            <a:r>
              <a:rPr lang="en-US" baseline="0" dirty="0" smtClean="0"/>
              <a:t>, can be coupled in both space and time.</a:t>
            </a:r>
          </a:p>
          <a:p>
            <a:endParaRPr lang="en-US" baseline="0" dirty="0" smtClean="0"/>
          </a:p>
          <a:p>
            <a:r>
              <a:rPr lang="en-US" baseline="0" dirty="0" smtClean="0"/>
              <a:t>In order to succinctly capture this spectrum of what I would like to call “task coupling”, let’s define some useful terminology.</a:t>
            </a:r>
          </a:p>
          <a:p>
            <a:endParaRPr lang="en-US" baseline="0" dirty="0" smtClean="0"/>
          </a:p>
          <a:p>
            <a:endParaRPr lang="en-US" baseline="0" dirty="0" smtClean="0"/>
          </a:p>
          <a:p>
            <a:endParaRPr lang="en-US" baseline="0" dirty="0" smtClean="0"/>
          </a:p>
          <a:p>
            <a:r>
              <a:rPr lang="en-US" baseline="0" dirty="0" smtClean="0"/>
              <a:t>This picture on the right is an abstract representing of how </a:t>
            </a:r>
            <a:r>
              <a:rPr lang="en-US" baseline="0" dirty="0" err="1" smtClean="0"/>
              <a:t>uthreads</a:t>
            </a:r>
            <a:r>
              <a:rPr lang="en-US" baseline="0" dirty="0" smtClean="0"/>
              <a:t> are coupled in this particular LTA engine.</a:t>
            </a:r>
          </a:p>
          <a:p>
            <a:endParaRPr lang="en-US" baseline="0" dirty="0" smtClean="0"/>
          </a:p>
          <a:p>
            <a:r>
              <a:rPr lang="en-US" baseline="0" dirty="0" smtClean="0"/>
              <a:t>Each box represents a </a:t>
            </a:r>
            <a:r>
              <a:rPr lang="en-US" baseline="0" dirty="0" err="1" smtClean="0"/>
              <a:t>uthread</a:t>
            </a:r>
            <a:r>
              <a:rPr lang="en-US" baseline="0" dirty="0" smtClean="0"/>
              <a:t>, and we can see there are a total of 4 lanes in space which are grouped into 2 sets of 2 </a:t>
            </a:r>
            <a:r>
              <a:rPr lang="en-US" baseline="0" dirty="0" err="1" smtClean="0"/>
              <a:t>uthreads</a:t>
            </a:r>
            <a:r>
              <a:rPr lang="en-US" baseline="0" dirty="0" smtClean="0"/>
              <a:t>. Let us call each tightly coupled set of </a:t>
            </a:r>
            <a:r>
              <a:rPr lang="en-US" baseline="0" dirty="0" err="1" smtClean="0"/>
              <a:t>uthreads</a:t>
            </a:r>
            <a:r>
              <a:rPr lang="en-US" baseline="0" dirty="0" smtClean="0"/>
              <a:t> in space, lane groups.</a:t>
            </a:r>
          </a:p>
          <a:p>
            <a:endParaRPr lang="en-US" baseline="0" dirty="0" smtClean="0"/>
          </a:p>
          <a:p>
            <a:r>
              <a:rPr lang="en-US" baseline="0" dirty="0" smtClean="0"/>
              <a:t>And let us further denote the number of lanes and lane groups as the following...</a:t>
            </a:r>
          </a:p>
          <a:p>
            <a:endParaRPr lang="en-US" baseline="0" dirty="0" smtClean="0"/>
          </a:p>
          <a:p>
            <a:r>
              <a:rPr lang="en-US" baseline="0" dirty="0" smtClean="0"/>
              <a:t>In addition, we can see there are a total of 2 chimes in space, which are grouped into 2 sets of 1 </a:t>
            </a:r>
            <a:r>
              <a:rPr lang="en-US" baseline="0" dirty="0" err="1" smtClean="0"/>
              <a:t>uthread</a:t>
            </a:r>
            <a:r>
              <a:rPr lang="en-US" baseline="0" dirty="0" smtClean="0"/>
              <a:t> each. Let us call each tightly coupled set of </a:t>
            </a:r>
            <a:r>
              <a:rPr lang="en-US" baseline="0" dirty="0" err="1" smtClean="0"/>
              <a:t>uthreads</a:t>
            </a:r>
            <a:r>
              <a:rPr lang="en-US" baseline="0" dirty="0" smtClean="0"/>
              <a:t> in time, chime groups.</a:t>
            </a:r>
          </a:p>
          <a:p>
            <a:endParaRPr lang="en-US" baseline="0" dirty="0" smtClean="0"/>
          </a:p>
          <a:p>
            <a:r>
              <a:rPr lang="en-US" baseline="0" dirty="0" smtClean="0"/>
              <a:t>Similarly, we can denote the number of chimes and chime groups as the following...</a:t>
            </a:r>
          </a:p>
          <a:p>
            <a:endParaRPr lang="en-US" baseline="0" dirty="0" smtClean="0"/>
          </a:p>
          <a:p>
            <a:r>
              <a:rPr lang="en-US" baseline="0" dirty="0" smtClean="0"/>
              <a:t>More generically, each group of tightly coupled </a:t>
            </a:r>
            <a:r>
              <a:rPr lang="en-US" baseline="0" dirty="0" err="1" smtClean="0"/>
              <a:t>uthreads</a:t>
            </a:r>
            <a:r>
              <a:rPr lang="en-US" baseline="0" dirty="0" smtClean="0"/>
              <a:t> in either space or time can be called task groups, so there are 4 task groups in this LTA engine, with 2 lane groups and 2 chime groups.</a:t>
            </a:r>
          </a:p>
          <a:p>
            <a:endParaRPr lang="en-US" baseline="0" dirty="0" smtClean="0"/>
          </a:p>
          <a:p>
            <a:r>
              <a:rPr lang="en-US" baseline="0" dirty="0" smtClean="0"/>
              <a:t>This notation describes an LTA engine with any number of total </a:t>
            </a:r>
            <a:r>
              <a:rPr lang="en-US" baseline="0" dirty="0" err="1" smtClean="0"/>
              <a:t>uthreads</a:t>
            </a:r>
            <a:r>
              <a:rPr lang="en-US" baseline="0" dirty="0" smtClean="0"/>
              <a:t>, lanes, lane groups, chimes, and chime groups.</a:t>
            </a:r>
          </a:p>
        </p:txBody>
      </p:sp>
      <p:sp>
        <p:nvSpPr>
          <p:cNvPr id="4" name="Slide Number Placeholder 3"/>
          <p:cNvSpPr>
            <a:spLocks noGrp="1"/>
          </p:cNvSpPr>
          <p:nvPr>
            <p:ph type="sldNum" sz="quarter" idx="10"/>
          </p:nvPr>
        </p:nvSpPr>
        <p:spPr/>
        <p:txBody>
          <a:bodyPr/>
          <a:lstStyle/>
          <a:p>
            <a:fld id="{2FDE9AF1-03CC-E845-895F-5A7D87527C1F}" type="slidenum">
              <a:rPr lang="en-US" smtClean="0"/>
              <a:t>22</a:t>
            </a:fld>
            <a:endParaRPr lang="en-US"/>
          </a:p>
        </p:txBody>
      </p:sp>
    </p:spTree>
    <p:extLst>
      <p:ext uri="{BB962C8B-B14F-4D97-AF65-F5344CB8AC3E}">
        <p14:creationId xmlns:p14="http://schemas.microsoft.com/office/powerpoint/2010/main" val="2020174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can take a look at the task coupling taxonomy that describes the spectrum of spatial and temporal task coupling for an 8-uthread LTA engine with 4 lanes.</a:t>
            </a:r>
          </a:p>
          <a:p>
            <a:endParaRPr lang="en-US" baseline="0" dirty="0" smtClean="0"/>
          </a:p>
          <a:p>
            <a:r>
              <a:rPr lang="en-US" baseline="0" dirty="0" smtClean="0"/>
              <a:t>These three configurations are what I just showed you, but there are other configurations as well.</a:t>
            </a:r>
          </a:p>
          <a:p>
            <a:endParaRPr lang="en-US" baseline="0" dirty="0" smtClean="0"/>
          </a:p>
          <a:p>
            <a:r>
              <a:rPr lang="en-US" baseline="0" dirty="0" smtClean="0"/>
              <a:t>We can extend this taxonomy to an 8-uthread LTA engine with 2 lanes, like shown here.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23</a:t>
            </a:fld>
            <a:endParaRPr lang="en-US"/>
          </a:p>
        </p:txBody>
      </p:sp>
    </p:spTree>
    <p:extLst>
      <p:ext uri="{BB962C8B-B14F-4D97-AF65-F5344CB8AC3E}">
        <p14:creationId xmlns:p14="http://schemas.microsoft.com/office/powerpoint/2010/main" val="177451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there’s no reason we can’t</a:t>
            </a:r>
            <a:r>
              <a:rPr lang="en-US" baseline="0" dirty="0" smtClean="0"/>
              <a:t> extend this taxonomy to a 32-uthread LTA engine with 8-lanes and 4-lanes either!</a:t>
            </a:r>
          </a:p>
          <a:p>
            <a:endParaRPr lang="en-US" baseline="0" dirty="0" smtClean="0"/>
          </a:p>
          <a:p>
            <a:r>
              <a:rPr lang="en-US" baseline="0" dirty="0" smtClean="0"/>
              <a:t>For the rest of the presentation, I will be focusing on the 32-uthread LTA engines with variable spatial and temporal task coupling highlighted in red here.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24</a:t>
            </a:fld>
            <a:endParaRPr lang="en-US"/>
          </a:p>
        </p:txBody>
      </p:sp>
    </p:spTree>
    <p:extLst>
      <p:ext uri="{BB962C8B-B14F-4D97-AF65-F5344CB8AC3E}">
        <p14:creationId xmlns:p14="http://schemas.microsoft.com/office/powerpoint/2010/main" val="320709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explore this vast spectrum of task coupling, I developed an elegant LTA engine </a:t>
            </a:r>
            <a:r>
              <a:rPr lang="en-US" baseline="0" dirty="0" err="1" smtClean="0"/>
              <a:t>microarchitectural</a:t>
            </a:r>
            <a:r>
              <a:rPr lang="en-US" baseline="0" dirty="0" smtClean="0"/>
              <a:t> template that can be configured at design-time to have any number of </a:t>
            </a:r>
            <a:r>
              <a:rPr lang="en-US" baseline="0" dirty="0" err="1" smtClean="0"/>
              <a:t>uthreads</a:t>
            </a:r>
            <a:r>
              <a:rPr lang="en-US" baseline="0" dirty="0" smtClean="0"/>
              <a:t> and any degree of spatial and temporal task coupling.</a:t>
            </a:r>
          </a:p>
          <a:p>
            <a:endParaRPr lang="en-US" baseline="0" dirty="0" smtClean="0"/>
          </a:p>
          <a:p>
            <a:r>
              <a:rPr lang="en-US" baseline="0" dirty="0" smtClean="0"/>
              <a:t>This is a detailed </a:t>
            </a:r>
            <a:r>
              <a:rPr lang="en-US" baseline="0" dirty="0" err="1" smtClean="0"/>
              <a:t>uarch</a:t>
            </a:r>
            <a:r>
              <a:rPr lang="en-US" baseline="0" dirty="0" smtClean="0"/>
              <a:t> diagram for the LTA engine template. Let’s look at an example execution of an instruction in an LTA engine using this template</a:t>
            </a:r>
            <a:r>
              <a:rPr lang="is-IS" baseline="0" dirty="0" smtClean="0"/>
              <a:t>…</a:t>
            </a:r>
          </a:p>
          <a:p>
            <a:endParaRPr lang="is-IS" baseline="0" dirty="0" smtClean="0"/>
          </a:p>
          <a:p>
            <a:r>
              <a:rPr lang="is-IS" baseline="0" dirty="0" smtClean="0"/>
              <a:t/>
            </a:r>
            <a:br>
              <a:rPr lang="is-IS" baseline="0" dirty="0" smtClean="0"/>
            </a:br>
            <a:r>
              <a:rPr lang="is-IS" baseline="0" dirty="0" smtClean="0"/>
              <a:t>In general, the amount of spatial task coupling can be configured by changing the number of lane groups, and the amount of temporal task coupling can be configured by changing the number of chime groups that can be multiplexed within a lane group.</a:t>
            </a:r>
          </a:p>
          <a:p>
            <a:endParaRPr lang="is-IS" baseline="0" dirty="0" smtClean="0"/>
          </a:p>
          <a:p>
            <a:r>
              <a:rPr lang="en-US" dirty="0" smtClean="0"/>
              <a:t>The</a:t>
            </a:r>
            <a:r>
              <a:rPr lang="en-US" baseline="0" dirty="0" smtClean="0"/>
              <a:t> resources shared across the lane groups are the instruction fetch port managed by the IMU, the data memory port managed by the DMU, and the LLFUs composed of the FPUs and the MDUs.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25</a:t>
            </a:fld>
            <a:endParaRPr lang="en-US"/>
          </a:p>
        </p:txBody>
      </p:sp>
    </p:spTree>
    <p:extLst>
      <p:ext uri="{BB962C8B-B14F-4D97-AF65-F5344CB8AC3E}">
        <p14:creationId xmlns:p14="http://schemas.microsoft.com/office/powerpoint/2010/main" val="1593570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29</a:t>
            </a:fld>
            <a:endParaRPr lang="en-US"/>
          </a:p>
        </p:txBody>
      </p:sp>
    </p:spTree>
    <p:extLst>
      <p:ext uri="{BB962C8B-B14F-4D97-AF65-F5344CB8AC3E}">
        <p14:creationId xmlns:p14="http://schemas.microsoft.com/office/powerpoint/2010/main" val="738353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increases by factor of 4—6X, area increases by factor of 2—3X, so area efficiency is 2X.</a:t>
            </a:r>
          </a:p>
          <a:p>
            <a:endParaRPr lang="en-US" baseline="0" dirty="0" smtClean="0"/>
          </a:p>
          <a:p>
            <a:r>
              <a:rPr lang="en-US" baseline="0" dirty="0" smtClean="0"/>
              <a:t>Primary savings in sharing LLFUs and smaller D$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30</a:t>
            </a:fld>
            <a:endParaRPr lang="en-US"/>
          </a:p>
        </p:txBody>
      </p:sp>
    </p:spTree>
    <p:extLst>
      <p:ext uri="{BB962C8B-B14F-4D97-AF65-F5344CB8AC3E}">
        <p14:creationId xmlns:p14="http://schemas.microsoft.com/office/powerpoint/2010/main" val="1525378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1.2—1.5X energy efficiency</a:t>
            </a:r>
          </a:p>
          <a:p>
            <a:endParaRPr lang="en-US" dirty="0" smtClean="0"/>
          </a:p>
          <a:p>
            <a:r>
              <a:rPr lang="en-US" dirty="0" smtClean="0"/>
              <a:t>Energy</a:t>
            </a:r>
            <a:r>
              <a:rPr lang="en-US" baseline="0" dirty="0" smtClean="0"/>
              <a:t> savings are mostly due to amortizing the frontend (I$ accesses and FU/DU/IU), more apparent on regular. Even irregular can benefit from cheaper PIB accesses.</a:t>
            </a:r>
          </a:p>
          <a:p>
            <a:endParaRPr lang="en-US" baseline="0" dirty="0" smtClean="0"/>
          </a:p>
          <a:p>
            <a:r>
              <a:rPr lang="en-US" baseline="0" dirty="0" smtClean="0"/>
              <a:t>D$ accesses with coalescing helps but offset by bigger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31</a:t>
            </a:fld>
            <a:endParaRPr lang="en-US"/>
          </a:p>
        </p:txBody>
      </p:sp>
    </p:spTree>
    <p:extLst>
      <p:ext uri="{BB962C8B-B14F-4D97-AF65-F5344CB8AC3E}">
        <p14:creationId xmlns:p14="http://schemas.microsoft.com/office/powerpoint/2010/main" val="111511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Moderate</a:t>
            </a:r>
            <a:r>
              <a:rPr lang="en-US" baseline="0" dirty="0" smtClean="0"/>
              <a:t> coupling improves perf on regular/irregular.</a:t>
            </a:r>
          </a:p>
          <a:p>
            <a:endParaRPr lang="en-US" baseline="0" dirty="0" smtClean="0"/>
          </a:p>
          <a:p>
            <a:r>
              <a:rPr lang="en-US" baseline="0" dirty="0" smtClean="0"/>
              <a:t>Overall, loose temporal task coupling (more chime groups) marginal or worse performance. Due to I$ bottleneck with more task groups, 7-&gt;37% I$ stalls on rgb2cmyk.</a:t>
            </a:r>
          </a:p>
          <a:p>
            <a:endParaRPr lang="en-US" baseline="0" dirty="0" smtClean="0"/>
          </a:p>
          <a:p>
            <a:r>
              <a:rPr lang="en-US" baseline="0" dirty="0" smtClean="0"/>
              <a:t>On regular, reduced stalls due to D$ misses 10-&gt;4% on bilateral, 20-&gt;11% on </a:t>
            </a:r>
            <a:r>
              <a:rPr lang="en-US" baseline="0" dirty="0" err="1" smtClean="0"/>
              <a:t>mriq</a:t>
            </a:r>
            <a:r>
              <a:rPr lang="en-US" baseline="0" dirty="0" smtClean="0"/>
              <a:t>, 26-&gt;9% on </a:t>
            </a:r>
            <a:r>
              <a:rPr lang="en-US" baseline="0" dirty="0" err="1" smtClean="0"/>
              <a:t>sgemm</a:t>
            </a:r>
            <a:r>
              <a:rPr lang="en-US" baseline="0" dirty="0" smtClean="0"/>
              <a:t>.</a:t>
            </a:r>
          </a:p>
          <a:p>
            <a:endParaRPr lang="en-US" baseline="0" dirty="0" smtClean="0"/>
          </a:p>
          <a:p>
            <a:r>
              <a:rPr lang="en-US" baseline="0" dirty="0" smtClean="0"/>
              <a:t>On irregular, more chime groups does help hide </a:t>
            </a:r>
            <a:r>
              <a:rPr lang="en-US" baseline="0" dirty="0" err="1" smtClean="0"/>
              <a:t>microarchitectural</a:t>
            </a:r>
            <a:r>
              <a:rPr lang="en-US" baseline="0" dirty="0" smtClean="0"/>
              <a:t> latencies. 38-&gt;13% RAW stalls of </a:t>
            </a:r>
            <a:r>
              <a:rPr lang="en-US" baseline="0" dirty="0" err="1" smtClean="0"/>
              <a:t>strsearch</a:t>
            </a:r>
            <a:r>
              <a:rPr lang="en-US" baseline="0" dirty="0" smtClean="0"/>
              <a:t>.</a:t>
            </a:r>
          </a:p>
          <a:p>
            <a:endParaRPr lang="en-US" baseline="0" dirty="0" smtClean="0"/>
          </a:p>
          <a:p>
            <a:r>
              <a:rPr lang="en-US" baseline="0" dirty="0" smtClean="0"/>
              <a:t>Case studies: increasing </a:t>
            </a:r>
            <a:r>
              <a:rPr lang="en-US" baseline="0" dirty="0" err="1" smtClean="0"/>
              <a:t>uthread</a:t>
            </a:r>
            <a:r>
              <a:rPr lang="en-US" baseline="0" dirty="0" smtClean="0"/>
              <a:t> count better balance between number of chime groups and size of each chime group, and emulating more misses in L2 cache showed loose coupling much better at hiding D$ latencies.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33</a:t>
            </a:fld>
            <a:endParaRPr lang="en-US"/>
          </a:p>
        </p:txBody>
      </p:sp>
    </p:spTree>
    <p:extLst>
      <p:ext uri="{BB962C8B-B14F-4D97-AF65-F5344CB8AC3E}">
        <p14:creationId xmlns:p14="http://schemas.microsoft.com/office/powerpoint/2010/main" val="185990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am not the first to address the challenge of achieving a 3P platform.</a:t>
            </a:r>
          </a:p>
          <a:p>
            <a:endParaRPr lang="en-US" baseline="0" dirty="0" smtClean="0"/>
          </a:p>
          <a:p>
            <a:r>
              <a:rPr lang="en-US" baseline="0" dirty="0" smtClean="0"/>
              <a:t>For example, Virtual </a:t>
            </a:r>
            <a:r>
              <a:rPr lang="en-US" baseline="0" dirty="0" smtClean="0"/>
              <a:t>ISAs, like those used in AMD HSA, are software translation layers that allow the programmer to use a single software framework (OpenCL or C++ AMP) to target multiple architectures. Although in theory this would mean a single implementation of an application could be used for any target, in practice, a non-trivial amount of target-specific optimizations are required to achieve high performance on a given architecture.</a:t>
            </a:r>
          </a:p>
          <a:p>
            <a:endParaRPr lang="en-US" baseline="0" dirty="0" smtClean="0"/>
          </a:p>
          <a:p>
            <a:r>
              <a:rPr lang="en-US" dirty="0" smtClean="0"/>
              <a:t>DSLs,</a:t>
            </a:r>
            <a:r>
              <a:rPr lang="en-US" baseline="0" dirty="0" smtClean="0"/>
              <a:t> like Halide, are software frameworks specialized for a narrower application domain (like image processing), that leverages domain-specific abstractions to improve the 3P’s. However, this comes at the cost of </a:t>
            </a:r>
            <a:r>
              <a:rPr lang="en-US" baseline="0" dirty="0" smtClean="0"/>
              <a:t>generality at the application level, even though DSLs can target a variety of different architectures.</a:t>
            </a:r>
            <a:endParaRPr lang="en-US" baseline="0" dirty="0" smtClean="0"/>
          </a:p>
          <a:p>
            <a:endParaRPr lang="en-US" baseline="0" dirty="0" smtClean="0"/>
          </a:p>
          <a:p>
            <a:r>
              <a:rPr lang="en-US" baseline="0" dirty="0" smtClean="0"/>
              <a:t>Importantly, b</a:t>
            </a:r>
            <a:r>
              <a:rPr lang="en-US" dirty="0" smtClean="0"/>
              <a:t>oth</a:t>
            </a:r>
            <a:r>
              <a:rPr lang="en-US" baseline="0" dirty="0" smtClean="0"/>
              <a:t> </a:t>
            </a:r>
            <a:r>
              <a:rPr lang="en-US" baseline="0" dirty="0" smtClean="0"/>
              <a:t>of these examples are software-centric approaches that are designed to be </a:t>
            </a:r>
            <a:r>
              <a:rPr lang="en-US" baseline="0" dirty="0" smtClean="0"/>
              <a:t>layered over a given </a:t>
            </a:r>
            <a:r>
              <a:rPr lang="en-US" baseline="0" dirty="0" smtClean="0"/>
              <a:t>set of hardware architectures. These approaches do a great job of unifying </a:t>
            </a:r>
            <a:r>
              <a:rPr lang="en-US" baseline="0" dirty="0" smtClean="0"/>
              <a:t>abstractions for exploiting parallelism across cores and within a core, </a:t>
            </a:r>
            <a:r>
              <a:rPr lang="en-US" baseline="0" dirty="0" smtClean="0"/>
              <a:t>but rely on software translation to map these abstractions to hardware, which can limit </a:t>
            </a:r>
            <a:r>
              <a:rPr lang="en-US" baseline="0" dirty="0" smtClean="0"/>
              <a:t>performance and efficiency</a:t>
            </a:r>
            <a:r>
              <a:rPr lang="en-US" baseline="0" dirty="0" smtClean="0"/>
              <a:t>.</a:t>
            </a:r>
          </a:p>
        </p:txBody>
      </p:sp>
      <p:sp>
        <p:nvSpPr>
          <p:cNvPr id="4" name="Slide Number Placeholder 3"/>
          <p:cNvSpPr>
            <a:spLocks noGrp="1"/>
          </p:cNvSpPr>
          <p:nvPr>
            <p:ph type="sldNum" sz="quarter" idx="10"/>
          </p:nvPr>
        </p:nvSpPr>
        <p:spPr/>
        <p:txBody>
          <a:bodyPr/>
          <a:lstStyle/>
          <a:p>
            <a:fld id="{2FDE9AF1-03CC-E845-895F-5A7D87527C1F}" type="slidenum">
              <a:rPr lang="en-US" smtClean="0"/>
              <a:t>3</a:t>
            </a:fld>
            <a:endParaRPr lang="en-US"/>
          </a:p>
        </p:txBody>
      </p:sp>
    </p:spTree>
    <p:extLst>
      <p:ext uri="{BB962C8B-B14F-4D97-AF65-F5344CB8AC3E}">
        <p14:creationId xmlns:p14="http://schemas.microsoft.com/office/powerpoint/2010/main" val="60483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4.2—5.3X</a:t>
            </a:r>
            <a:r>
              <a:rPr lang="en-US" baseline="0" dirty="0" smtClean="0"/>
              <a:t> speedup on intra-core, 3.1X speedup on inter-core (MC-IO): multiplicative speedup of 13—16X</a:t>
            </a:r>
          </a:p>
          <a:p>
            <a:endParaRPr lang="en-US" baseline="0" dirty="0" smtClean="0"/>
          </a:p>
          <a:p>
            <a:r>
              <a:rPr lang="en-US" baseline="0" dirty="0" smtClean="0"/>
              <a:t>vs. MC-IO: 5.5X raw perf, 2.5X area-norm perf, 1.2X </a:t>
            </a:r>
            <a:r>
              <a:rPr lang="en-US" baseline="0" dirty="0" err="1" smtClean="0"/>
              <a:t>eeff</a:t>
            </a:r>
            <a:endParaRPr lang="en-US" baseline="0" dirty="0" smtClean="0"/>
          </a:p>
          <a:p>
            <a:r>
              <a:rPr lang="en-US" baseline="0" dirty="0" smtClean="0"/>
              <a:t>vs. MC-O3: 3.0X raw perf, 1.7X area-norm perf, 2.5X </a:t>
            </a:r>
            <a:r>
              <a:rPr lang="en-US" baseline="0" dirty="0" err="1" smtClean="0"/>
              <a:t>eeff</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35</a:t>
            </a:fld>
            <a:endParaRPr lang="en-US"/>
          </a:p>
        </p:txBody>
      </p:sp>
    </p:spTree>
    <p:extLst>
      <p:ext uri="{BB962C8B-B14F-4D97-AF65-F5344CB8AC3E}">
        <p14:creationId xmlns:p14="http://schemas.microsoft.com/office/powerpoint/2010/main" val="1474571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47</a:t>
            </a:fld>
            <a:endParaRPr lang="en-US"/>
          </a:p>
        </p:txBody>
      </p:sp>
    </p:spTree>
    <p:extLst>
      <p:ext uri="{BB962C8B-B14F-4D97-AF65-F5344CB8AC3E}">
        <p14:creationId xmlns:p14="http://schemas.microsoft.com/office/powerpoint/2010/main" val="1625826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what </a:t>
            </a:r>
            <a:r>
              <a:rPr lang="en-US" baseline="0" dirty="0" err="1" smtClean="0"/>
              <a:t>utasks</a:t>
            </a:r>
            <a:r>
              <a:rPr lang="en-US" baseline="0" dirty="0" smtClean="0"/>
              <a:t> and </a:t>
            </a:r>
            <a:r>
              <a:rPr lang="en-US" baseline="0" dirty="0" err="1" smtClean="0"/>
              <a:t>uthreads</a:t>
            </a:r>
            <a:r>
              <a:rPr lang="en-US" baseline="0" dirty="0" smtClean="0"/>
              <a:t> are at a high-level, I would like to revisit the LTA runtime to identify how the </a:t>
            </a:r>
            <a:r>
              <a:rPr lang="en-US" baseline="0" dirty="0" err="1" smtClean="0"/>
              <a:t>utasks</a:t>
            </a:r>
            <a:r>
              <a:rPr lang="en-US" baseline="0" dirty="0" smtClean="0"/>
              <a:t> can interact negatively with the default task </a:t>
            </a:r>
            <a:r>
              <a:rPr lang="en-US" baseline="0" dirty="0" err="1" smtClean="0"/>
              <a:t>partioning</a:t>
            </a:r>
            <a:r>
              <a:rPr lang="en-US" baseline="0" dirty="0" smtClean="0"/>
              <a:t> algorithm.</a:t>
            </a:r>
          </a:p>
          <a:p>
            <a:endParaRPr lang="en-US" baseline="0" dirty="0" smtClean="0"/>
          </a:p>
          <a:p>
            <a:r>
              <a:rPr lang="en-US" baseline="0" dirty="0" smtClean="0"/>
              <a:t>In this example, I am showing a simplified version of a root task being partitioned into core tasks. The actual ranges of the tasks are not as important as the sizes of the tasks in the point I’m trying to illustrate here.</a:t>
            </a:r>
          </a:p>
          <a:p>
            <a:endParaRPr lang="en-US" baseline="0" dirty="0" smtClean="0"/>
          </a:p>
          <a:p>
            <a:r>
              <a:rPr lang="en-US" baseline="0" dirty="0" smtClean="0"/>
              <a:t>In the default partitioning scheme</a:t>
            </a:r>
            <a:r>
              <a:rPr lang="is-IS" baseline="0" dirty="0" smtClean="0"/>
              <a:t>… we end up with 16 core tasks of various sizes. Now, let’s assume that we have 4 cores, each with 4 uthreads. </a:t>
            </a:r>
            <a:r>
              <a:rPr lang="en-US" baseline="0" dirty="0" smtClean="0"/>
              <a:t>Without going into too much detail for now, let’s further assume that these 4 </a:t>
            </a:r>
            <a:r>
              <a:rPr lang="en-US" baseline="0" dirty="0" err="1" smtClean="0"/>
              <a:t>uthreads</a:t>
            </a:r>
            <a:r>
              <a:rPr lang="en-US" baseline="0" dirty="0" smtClean="0"/>
              <a:t> must execute a task group in lock-step, such that the execution time of a core task of size 4 is roughly the same as that of a core task of size 1. In this scenario, an example execution might look like this, where each box is an equal unit of time and each column is a different core.</a:t>
            </a:r>
          </a:p>
          <a:p>
            <a:endParaRPr lang="en-US" baseline="0" dirty="0" smtClean="0"/>
          </a:p>
          <a:p>
            <a:r>
              <a:rPr lang="en-US" baseline="0" dirty="0" smtClean="0"/>
              <a:t>Remember that tasks are partitioned until the range size is less than equal to the core task size. In this example, the core task size is 4.</a:t>
            </a:r>
          </a:p>
          <a:p>
            <a:endParaRPr lang="en-US" baseline="0" dirty="0" smtClean="0"/>
          </a:p>
          <a:p>
            <a:r>
              <a:rPr lang="en-US" baseline="0" dirty="0" smtClean="0"/>
              <a:t>Notice that this is actually a bit inefficient and we’re leaving </a:t>
            </a:r>
            <a:r>
              <a:rPr lang="en-US" baseline="0" dirty="0" err="1" smtClean="0"/>
              <a:t>uthreads</a:t>
            </a:r>
            <a:r>
              <a:rPr lang="en-US" baseline="0" dirty="0" smtClean="0"/>
              <a:t> idle for entire blocks, since all </a:t>
            </a:r>
            <a:r>
              <a:rPr lang="en-US" baseline="0" dirty="0" err="1" smtClean="0"/>
              <a:t>utasks</a:t>
            </a:r>
            <a:r>
              <a:rPr lang="en-US" baseline="0" dirty="0" smtClean="0"/>
              <a:t> must be completed before the </a:t>
            </a:r>
            <a:r>
              <a:rPr lang="en-US" baseline="0" dirty="0" err="1" smtClean="0"/>
              <a:t>uthreads</a:t>
            </a:r>
            <a:r>
              <a:rPr lang="en-US" baseline="0" dirty="0" smtClean="0"/>
              <a:t> can be assigned a new set of </a:t>
            </a:r>
            <a:r>
              <a:rPr lang="en-US" baseline="0" dirty="0" err="1" smtClean="0"/>
              <a:t>utasks</a:t>
            </a:r>
            <a:r>
              <a:rPr lang="en-US" baseline="0" dirty="0" smtClean="0"/>
              <a:t>.</a:t>
            </a:r>
          </a:p>
          <a:p>
            <a:endParaRPr lang="en-US" baseline="0" dirty="0" smtClean="0"/>
          </a:p>
          <a:p>
            <a:r>
              <a:rPr lang="en-US" baseline="0" dirty="0" smtClean="0"/>
              <a:t>We can address this with an LTA-aware task partitioning scheme that dynamically reads the </a:t>
            </a:r>
            <a:r>
              <a:rPr lang="en-US" baseline="0" dirty="0" err="1" smtClean="0"/>
              <a:t>uthread</a:t>
            </a:r>
            <a:r>
              <a:rPr lang="en-US" baseline="0" dirty="0" smtClean="0"/>
              <a:t> count per core and partitions tasks so the range is a multiple of the </a:t>
            </a:r>
            <a:r>
              <a:rPr lang="en-US" baseline="0" dirty="0" err="1" smtClean="0"/>
              <a:t>uthread</a:t>
            </a:r>
            <a:r>
              <a:rPr lang="en-US" baseline="0" dirty="0" smtClean="0"/>
              <a:t> count. Here is an example of this scheme. Note that 20 -&gt; 8/12, by dividing by half (10) and rounding to the nearest multiple of 4. In this case we end up with 11 core tasks</a:t>
            </a:r>
            <a:r>
              <a:rPr lang="is-IS" baseline="0" dirty="0" smtClean="0"/>
              <a:t>… These core tasks are then executed on the same system like this.</a:t>
            </a:r>
            <a:endParaRPr lang="en-US" baseline="0" dirty="0" smtClean="0"/>
          </a:p>
          <a:p>
            <a:endParaRPr lang="en-US" baseline="0" dirty="0" smtClean="0"/>
          </a:p>
          <a:p>
            <a:r>
              <a:rPr lang="en-US" baseline="0" dirty="0" smtClean="0"/>
              <a:t>Again this is assuming there isn’t too much variability in the amount of work across core tasks, and we’re making some simplifications, but it serves to get the main point across, which is that an LTA-aware task partitioning scheme can improve performance by compacting task groups into multiples of the </a:t>
            </a:r>
            <a:r>
              <a:rPr lang="en-US" baseline="0" dirty="0" err="1" smtClean="0"/>
              <a:t>uthread</a:t>
            </a:r>
            <a:r>
              <a:rPr lang="en-US" baseline="0" dirty="0" smtClean="0"/>
              <a:t> count (increasing hardware utilization).</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48</a:t>
            </a:fld>
            <a:endParaRPr lang="en-US"/>
          </a:p>
        </p:txBody>
      </p:sp>
    </p:spTree>
    <p:extLst>
      <p:ext uri="{BB962C8B-B14F-4D97-AF65-F5344CB8AC3E}">
        <p14:creationId xmlns:p14="http://schemas.microsoft.com/office/powerpoint/2010/main" val="876042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a:t>
            </a:r>
            <a:r>
              <a:rPr lang="en-US" baseline="0" dirty="0" smtClean="0"/>
              <a:t> we would like an LTA engine that can accelerate regular and/or irregular applications. </a:t>
            </a:r>
            <a:r>
              <a:rPr lang="en-US" dirty="0" smtClean="0"/>
              <a:t>The key observation that I used</a:t>
            </a:r>
            <a:r>
              <a:rPr lang="en-US" baseline="0" dirty="0" smtClean="0"/>
              <a:t> to </a:t>
            </a:r>
            <a:r>
              <a:rPr lang="en-US" dirty="0" smtClean="0"/>
              <a:t>design the LTA engine is that task coupling in both space and time affect the performance,</a:t>
            </a:r>
            <a:r>
              <a:rPr lang="en-US" baseline="0" dirty="0" smtClean="0"/>
              <a:t> area, and energy efficiency of regular/irregular applications.</a:t>
            </a:r>
          </a:p>
          <a:p>
            <a:endParaRPr lang="en-US" baseline="0" dirty="0" smtClean="0"/>
          </a:p>
          <a:p>
            <a:r>
              <a:rPr lang="en-US" baseline="0" dirty="0" smtClean="0"/>
              <a:t>To see these impacts, I would like to look at an example of how an LTA engine with 8 </a:t>
            </a:r>
            <a:r>
              <a:rPr lang="en-US" baseline="0" dirty="0" err="1" smtClean="0"/>
              <a:t>uthreads</a:t>
            </a:r>
            <a:r>
              <a:rPr lang="en-US" baseline="0" dirty="0" smtClean="0"/>
              <a:t> executes a task group. As mentioned before, task groups are groups of </a:t>
            </a:r>
            <a:r>
              <a:rPr lang="en-US" baseline="0" dirty="0" err="1" smtClean="0"/>
              <a:t>utasks</a:t>
            </a:r>
            <a:r>
              <a:rPr lang="en-US" baseline="0" dirty="0" smtClean="0"/>
              <a:t> that need to executed in lock-step in both space and time. This LTA engine has 4 lanes which means that there are 2 chimes. Each instruction corresponds to all 8 </a:t>
            </a:r>
            <a:r>
              <a:rPr lang="en-US" baseline="0" dirty="0" err="1" smtClean="0"/>
              <a:t>uthreads</a:t>
            </a:r>
            <a:r>
              <a:rPr lang="en-US" baseline="0" dirty="0" smtClean="0"/>
              <a:t> and only needs to be fetched once. Half of the </a:t>
            </a:r>
            <a:r>
              <a:rPr lang="en-US" baseline="0" dirty="0" err="1" smtClean="0"/>
              <a:t>uthreads</a:t>
            </a:r>
            <a:r>
              <a:rPr lang="en-US" baseline="0" dirty="0" smtClean="0"/>
              <a:t> execute the instruction in the first chime, followed by the other half in the second chime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49</a:t>
            </a:fld>
            <a:endParaRPr lang="en-US"/>
          </a:p>
        </p:txBody>
      </p:sp>
    </p:spTree>
    <p:extLst>
      <p:ext uri="{BB962C8B-B14F-4D97-AF65-F5344CB8AC3E}">
        <p14:creationId xmlns:p14="http://schemas.microsoft.com/office/powerpoint/2010/main" val="704527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54</a:t>
            </a:fld>
            <a:endParaRPr lang="en-US"/>
          </a:p>
        </p:txBody>
      </p:sp>
    </p:spTree>
    <p:extLst>
      <p:ext uri="{BB962C8B-B14F-4D97-AF65-F5344CB8AC3E}">
        <p14:creationId xmlns:p14="http://schemas.microsoft.com/office/powerpoint/2010/main" val="1865338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55</a:t>
            </a:fld>
            <a:endParaRPr lang="en-US"/>
          </a:p>
        </p:txBody>
      </p:sp>
    </p:spTree>
    <p:extLst>
      <p:ext uri="{BB962C8B-B14F-4D97-AF65-F5344CB8AC3E}">
        <p14:creationId xmlns:p14="http://schemas.microsoft.com/office/powerpoint/2010/main" val="614191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increases by factor of 4—6X, area increases by factor of 2—3X, so area efficiency is 2X.</a:t>
            </a:r>
          </a:p>
          <a:p>
            <a:endParaRPr lang="en-US" baseline="0" dirty="0" smtClean="0"/>
          </a:p>
          <a:p>
            <a:r>
              <a:rPr lang="en-US" baseline="0" dirty="0" smtClean="0"/>
              <a:t>Primary savings in sharing LLFUs and smaller D$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56</a:t>
            </a:fld>
            <a:endParaRPr lang="en-US"/>
          </a:p>
        </p:txBody>
      </p:sp>
    </p:spTree>
    <p:extLst>
      <p:ext uri="{BB962C8B-B14F-4D97-AF65-F5344CB8AC3E}">
        <p14:creationId xmlns:p14="http://schemas.microsoft.com/office/powerpoint/2010/main" val="1539787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1.2—1.5X energy efficiency</a:t>
            </a:r>
          </a:p>
          <a:p>
            <a:endParaRPr lang="en-US" dirty="0" smtClean="0"/>
          </a:p>
          <a:p>
            <a:r>
              <a:rPr lang="en-US" dirty="0" smtClean="0"/>
              <a:t>Energy</a:t>
            </a:r>
            <a:r>
              <a:rPr lang="en-US" baseline="0" dirty="0" smtClean="0"/>
              <a:t> savings are mostly due to amortizing the frontend (I$ accesses and FU/DU/IU), more apparent on regular. Even irregular can benefit from cheaper PIB accesses.</a:t>
            </a:r>
          </a:p>
          <a:p>
            <a:endParaRPr lang="en-US" baseline="0" dirty="0" smtClean="0"/>
          </a:p>
          <a:p>
            <a:r>
              <a:rPr lang="en-US" baseline="0" dirty="0" smtClean="0"/>
              <a:t>D$ accesses with coalescing helps but offset by bigger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57</a:t>
            </a:fld>
            <a:endParaRPr lang="en-US"/>
          </a:p>
        </p:txBody>
      </p:sp>
    </p:spTree>
    <p:extLst>
      <p:ext uri="{BB962C8B-B14F-4D97-AF65-F5344CB8AC3E}">
        <p14:creationId xmlns:p14="http://schemas.microsoft.com/office/powerpoint/2010/main" val="802895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58</a:t>
            </a:fld>
            <a:endParaRPr lang="en-US"/>
          </a:p>
        </p:txBody>
      </p:sp>
    </p:spTree>
    <p:extLst>
      <p:ext uri="{BB962C8B-B14F-4D97-AF65-F5344CB8AC3E}">
        <p14:creationId xmlns:p14="http://schemas.microsoft.com/office/powerpoint/2010/main" val="1591688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59</a:t>
            </a:fld>
            <a:endParaRPr lang="en-US"/>
          </a:p>
        </p:txBody>
      </p:sp>
    </p:spTree>
    <p:extLst>
      <p:ext uri="{BB962C8B-B14F-4D97-AF65-F5344CB8AC3E}">
        <p14:creationId xmlns:p14="http://schemas.microsoft.com/office/powerpoint/2010/main" val="1106447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what if we could redesign the SW *and*</a:t>
            </a:r>
            <a:r>
              <a:rPr lang="en-US" baseline="0" dirty="0" smtClean="0"/>
              <a:t> the HW to push the same abstraction in SW down the computing stack to the HW? Could we achieve the high productivity and portability without sacrificing performance or efficiency for a wide range of applications?</a:t>
            </a:r>
          </a:p>
          <a:p>
            <a:endParaRPr lang="en-US" baseline="0" dirty="0" smtClean="0"/>
          </a:p>
          <a:p>
            <a:r>
              <a:rPr lang="en-US" dirty="0" smtClean="0"/>
              <a:t>Today I would like to explore this question with</a:t>
            </a:r>
            <a:r>
              <a:rPr lang="en-US" baseline="0" dirty="0" smtClean="0"/>
              <a:t> my proposal for a SW/HW </a:t>
            </a:r>
            <a:r>
              <a:rPr lang="en-US" baseline="0" dirty="0" err="1" smtClean="0"/>
              <a:t>codesign</a:t>
            </a:r>
            <a:r>
              <a:rPr lang="en-US" baseline="0" dirty="0" smtClean="0"/>
              <a:t> approach for achieving a 3P platform, called the loop-task accelerator (or LTA) platform.</a:t>
            </a:r>
          </a:p>
          <a:p>
            <a:endParaRPr lang="en-US" baseline="0" dirty="0" smtClean="0"/>
          </a:p>
          <a:p>
            <a:r>
              <a:rPr lang="en-US" baseline="0" dirty="0" smtClean="0"/>
              <a:t>The overall vision of the LTA platform is shown here. The goal is to efficiently exploit loop-task parallelism, a form of task parallelism exposed by the popular </a:t>
            </a:r>
            <a:r>
              <a:rPr lang="en-US" baseline="0" dirty="0" err="1" smtClean="0"/>
              <a:t>parallel_for</a:t>
            </a:r>
            <a:r>
              <a:rPr lang="en-US" baseline="0" dirty="0" smtClean="0"/>
              <a:t> construct, both across cores and within a core. This is done by exposing loop-tasks as the common abstraction at the programming API, runtime, ISA, and </a:t>
            </a:r>
            <a:r>
              <a:rPr lang="en-US" baseline="0" dirty="0" err="1" smtClean="0"/>
              <a:t>microarchitectural</a:t>
            </a:r>
            <a:r>
              <a:rPr lang="en-US" baseline="0" dirty="0" smtClean="0"/>
              <a:t> levels.</a:t>
            </a:r>
            <a:endParaRPr lang="en-US"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4</a:t>
            </a:fld>
            <a:endParaRPr lang="en-US"/>
          </a:p>
        </p:txBody>
      </p:sp>
    </p:spTree>
    <p:extLst>
      <p:ext uri="{BB962C8B-B14F-4D97-AF65-F5344CB8AC3E}">
        <p14:creationId xmlns:p14="http://schemas.microsoft.com/office/powerpoint/2010/main" val="130300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a:t>
            </a:r>
            <a:r>
              <a:rPr lang="en-US" baseline="0" dirty="0" smtClean="0"/>
              <a:t> application development flow might look like using the LTA platform.</a:t>
            </a:r>
          </a:p>
          <a:p>
            <a:endParaRPr lang="en-US" baseline="0" dirty="0" smtClean="0"/>
          </a:p>
          <a:p>
            <a:r>
              <a:rPr lang="en-US" baseline="0" dirty="0" smtClean="0"/>
              <a:t>We would still start with a scalar implementation before using the LTA parallel programming framework to write a multi-threaded implementation on the CMP.</a:t>
            </a:r>
          </a:p>
          <a:p>
            <a:endParaRPr lang="en-US" baseline="0" dirty="0" smtClean="0"/>
          </a:p>
          <a:p>
            <a:r>
              <a:rPr lang="en-US" dirty="0" smtClean="0"/>
              <a:t>Furthermore,</a:t>
            </a:r>
            <a:r>
              <a:rPr lang="en-US" baseline="0" dirty="0" smtClean="0"/>
              <a:t> w</a:t>
            </a:r>
            <a:r>
              <a:rPr lang="en-US" dirty="0" smtClean="0"/>
              <a:t>e</a:t>
            </a:r>
            <a:r>
              <a:rPr lang="en-US" baseline="0" dirty="0" smtClean="0"/>
              <a:t> can write and compile this implementation once and run the application on a variety of </a:t>
            </a:r>
            <a:r>
              <a:rPr lang="en-US" baseline="0" dirty="0" smtClean="0"/>
              <a:t>LTA engines that can accelerate both </a:t>
            </a:r>
            <a:r>
              <a:rPr lang="en-US" baseline="0" dirty="0" smtClean="0"/>
              <a:t>regular and irregular applications.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dirty="0" smtClean="0"/>
              <a:t>Pushing</a:t>
            </a:r>
            <a:r>
              <a:rPr lang="en-US" baseline="0" dirty="0" smtClean="0"/>
              <a:t> the common abstraction down to the physical ISA level facilitates efficient fine-grain load balancing in homogeneous or heterogeneous systems.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a:t>
            </a:fld>
            <a:endParaRPr lang="en-US"/>
          </a:p>
        </p:txBody>
      </p:sp>
    </p:spTree>
    <p:extLst>
      <p:ext uri="{BB962C8B-B14F-4D97-AF65-F5344CB8AC3E}">
        <p14:creationId xmlns:p14="http://schemas.microsoft.com/office/powerpoint/2010/main" val="193169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outline for the rest of the presentation.</a:t>
            </a:r>
          </a:p>
          <a:p>
            <a:endParaRPr lang="en-US" baseline="0" dirty="0" smtClean="0"/>
          </a:p>
          <a:p>
            <a:r>
              <a:rPr lang="en-US" baseline="0" dirty="0" smtClean="0"/>
              <a:t>Next I would like to present a case study of my personal experience traversing the example application development flow shown at the beginning of the talk to crystallize the goals of the LTA platform.</a:t>
            </a:r>
          </a:p>
          <a:p>
            <a:endParaRPr lang="en-US" baseline="0" dirty="0" smtClean="0"/>
          </a:p>
          <a:p>
            <a:r>
              <a:rPr lang="en-US" baseline="0" dirty="0" smtClean="0"/>
              <a:t>Then I would like to describe the SW and HW components of the LTA platform and provide a detailed evaluation of the LTA platform with respect to the 3Ps, before wrapping up with some related work and conclusions.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6</a:t>
            </a:fld>
            <a:endParaRPr lang="en-US"/>
          </a:p>
        </p:txBody>
      </p:sp>
    </p:spTree>
    <p:extLst>
      <p:ext uri="{BB962C8B-B14F-4D97-AF65-F5344CB8AC3E}">
        <p14:creationId xmlns:p14="http://schemas.microsoft.com/office/powerpoint/2010/main" val="171293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case study, I</a:t>
            </a:r>
            <a:r>
              <a:rPr lang="en-US" baseline="0" dirty="0" smtClean="0"/>
              <a:t> would like to focus on the development process for rgb2cmyk, which is an application kernel for color conversion that takes a matrix of </a:t>
            </a:r>
            <a:r>
              <a:rPr lang="en-US" baseline="0" dirty="0" err="1" smtClean="0"/>
              <a:t>RgbPixels</a:t>
            </a:r>
            <a:r>
              <a:rPr lang="en-US" baseline="0" dirty="0" smtClean="0"/>
              <a:t> as input and generates the corresponding matrix of </a:t>
            </a:r>
            <a:r>
              <a:rPr lang="en-US" baseline="0" dirty="0" err="1" smtClean="0"/>
              <a:t>CmykPixels</a:t>
            </a:r>
            <a:r>
              <a:rPr lang="en-US" baseline="0" dirty="0" smtClean="0"/>
              <a:t> as the output.</a:t>
            </a:r>
          </a:p>
          <a:p>
            <a:endParaRPr lang="en-US" baseline="0" dirty="0" smtClean="0"/>
          </a:p>
          <a:p>
            <a:r>
              <a:rPr lang="en-US" baseline="0" dirty="0" smtClean="0"/>
              <a:t>The code shown here is the single-threaded scalar implementation of rgb2cmyk. The input and output are 2D arrays and this double for loop traverses each element in the array, reading the color components of each input pixel, doing some computation on it, and writing the converted color components to the output pixel.</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7</a:t>
            </a:fld>
            <a:endParaRPr lang="en-US"/>
          </a:p>
        </p:txBody>
      </p:sp>
    </p:spTree>
    <p:extLst>
      <p:ext uri="{BB962C8B-B14F-4D97-AF65-F5344CB8AC3E}">
        <p14:creationId xmlns:p14="http://schemas.microsoft.com/office/powerpoint/2010/main" val="371439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let's take a look at some</a:t>
            </a:r>
            <a:r>
              <a:rPr lang="en-US" baseline="0" dirty="0" smtClean="0"/>
              <a:t> of the optimizations required to successfully auto-</a:t>
            </a:r>
            <a:r>
              <a:rPr lang="en-US" baseline="0" dirty="0" err="1" smtClean="0"/>
              <a:t>vectorize</a:t>
            </a:r>
            <a:r>
              <a:rPr lang="en-US" baseline="0" dirty="0" smtClean="0"/>
              <a:t> this code.</a:t>
            </a:r>
          </a:p>
          <a:p>
            <a:endParaRPr lang="en-US" baseline="0" dirty="0" smtClean="0"/>
          </a:p>
          <a:p>
            <a:r>
              <a:rPr lang="en-US" baseline="0" dirty="0" smtClean="0"/>
              <a:t>I going to be showing a lot of code snippets, but don't worry because I'm just using these examples to highlight the challenges in productivity and portability at different points in the development flow, so it's not important to understand every detail of the application.</a:t>
            </a:r>
          </a:p>
          <a:p>
            <a:endParaRPr lang="en-US" baseline="0" dirty="0" smtClean="0"/>
          </a:p>
          <a:p>
            <a:r>
              <a:rPr lang="en-US" dirty="0" smtClean="0"/>
              <a:t>In this example, we are </a:t>
            </a:r>
            <a:r>
              <a:rPr lang="en-US" dirty="0" err="1" smtClean="0"/>
              <a:t>vectorizing</a:t>
            </a:r>
            <a:r>
              <a:rPr lang="en-US" dirty="0" smtClean="0"/>
              <a:t> computation</a:t>
            </a:r>
            <a:r>
              <a:rPr lang="en-US" baseline="0" dirty="0" smtClean="0"/>
              <a:t> across elements within a row. </a:t>
            </a:r>
            <a:r>
              <a:rPr lang="en-US" dirty="0" smtClean="0"/>
              <a:t>As</a:t>
            </a:r>
            <a:r>
              <a:rPr lang="en-US" baseline="0" dirty="0" smtClean="0"/>
              <a:t> mentioned before, simply annotating loops with pragmas as shown here is not enough.</a:t>
            </a:r>
          </a:p>
          <a:p>
            <a:endParaRPr lang="en-US" baseline="0" dirty="0" smtClean="0"/>
          </a:p>
          <a:p>
            <a:r>
              <a:rPr lang="en-US" baseline="0" dirty="0" smtClean="0"/>
              <a:t>One of the most important optimizations is ensuring memory accesses are aligned and unit-stride so that the compiler can generate efficient vector loads/stores. This means allocating memory aligned to the SIMD-width and converting the input from an array of </a:t>
            </a:r>
            <a:r>
              <a:rPr lang="en-US" baseline="0" dirty="0" err="1" smtClean="0"/>
              <a:t>structs</a:t>
            </a:r>
            <a:r>
              <a:rPr lang="en-US" baseline="0" dirty="0" smtClean="0"/>
              <a:t> to a </a:t>
            </a:r>
            <a:r>
              <a:rPr lang="en-US" baseline="0" dirty="0" err="1" smtClean="0"/>
              <a:t>struct</a:t>
            </a:r>
            <a:r>
              <a:rPr lang="en-US" baseline="0" dirty="0" smtClean="0"/>
              <a:t> of arrays before copying the data to the aligned memory. We also need to ensure that each row is padded to the SIMD-width to ensure accesses to the next row is aligned as well.</a:t>
            </a:r>
          </a:p>
          <a:p>
            <a:endParaRPr lang="en-US" baseline="0" dirty="0" smtClean="0"/>
          </a:p>
          <a:p>
            <a:r>
              <a:rPr lang="en-US" baseline="0" dirty="0" smtClean="0"/>
              <a:t>Another important optimization is eliminating as much control flow as possible since SIMD data needs to be processed in lock-step. In this example, the STL minimum function has been replaced with a custom </a:t>
            </a:r>
            <a:r>
              <a:rPr lang="en-US" baseline="0" dirty="0" err="1" smtClean="0"/>
              <a:t>min_nobranch</a:t>
            </a:r>
            <a:r>
              <a:rPr lang="en-US" baseline="0" dirty="0" smtClean="0"/>
              <a:t> function that computes the minimum using arithmetic and bit shifting.</a:t>
            </a:r>
          </a:p>
          <a:p>
            <a:endParaRPr lang="en-US" baseline="0" dirty="0" smtClean="0"/>
          </a:p>
          <a:p>
            <a:r>
              <a:rPr lang="en-US" baseline="0" dirty="0" smtClean="0"/>
              <a:t>The plot here on the left is showing the speedups of the optimized, </a:t>
            </a:r>
            <a:r>
              <a:rPr lang="en-US" baseline="0" dirty="0" err="1" smtClean="0"/>
              <a:t>vectorized</a:t>
            </a:r>
            <a:r>
              <a:rPr lang="en-US" baseline="0" dirty="0" smtClean="0"/>
              <a:t> implementation of rgb2cmyk as well as 6 other application kernels normalized to the scalar implementation. Notice that vectorization only benefits applications with regular control flow and memory access patterns, whereas more irregular applications see no or marginal benefit.</a:t>
            </a:r>
          </a:p>
          <a:p>
            <a:endParaRPr lang="en-US" baseline="0" dirty="0" smtClean="0"/>
          </a:p>
          <a:p>
            <a:r>
              <a:rPr lang="en-US" baseline="0" dirty="0" smtClean="0"/>
              <a:t>Note that if control flow is unavoidable you might have to resort to using a more naive algorithm to enable vectorization as is the case in dct8x8m.</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Successful</a:t>
            </a:r>
            <a:r>
              <a:rPr lang="en-US" baseline="0" dirty="0" smtClean="0"/>
              <a:t> </a:t>
            </a:r>
            <a:r>
              <a:rPr lang="en-US" baseline="0" dirty="0" smtClean="0"/>
              <a:t>auto-vectorization frequently requires a separate set of optimizations. Ensuring aligned memory accesses and eliminating control flow are the most important.</a:t>
            </a:r>
          </a:p>
          <a:p>
            <a:endParaRPr lang="en-US" baseline="0" dirty="0" smtClean="0"/>
          </a:p>
          <a:p>
            <a:r>
              <a:rPr lang="en-US" baseline="0" dirty="0" smtClean="0"/>
              <a:t>The strategy here is to </a:t>
            </a:r>
            <a:r>
              <a:rPr lang="en-US" baseline="0" dirty="0" err="1" smtClean="0"/>
              <a:t>vectorize</a:t>
            </a:r>
            <a:r>
              <a:rPr lang="en-US" baseline="0" dirty="0" smtClean="0"/>
              <a:t> computation across multiple elements within a row, thus we annotate the innermost loop with a pragma.</a:t>
            </a:r>
          </a:p>
          <a:p>
            <a:endParaRPr lang="en-US" baseline="0" dirty="0" smtClean="0"/>
          </a:p>
          <a:p>
            <a:r>
              <a:rPr lang="en-US" baseline="0" dirty="0" smtClean="0"/>
              <a:t>If we look at the performance results, we see that only the application kernels with regular control and memory access patterns show any meaningful benefit. Even across regular application kernels, the speedup depends on several factors like memory-</a:t>
            </a:r>
            <a:r>
              <a:rPr lang="en-US" baseline="0" dirty="0" err="1" smtClean="0"/>
              <a:t>boundness</a:t>
            </a:r>
            <a:r>
              <a:rPr lang="en-US" baseline="0" dirty="0" smtClean="0"/>
              <a:t>, and the actual degree of regularity.</a:t>
            </a:r>
          </a:p>
          <a:p>
            <a:endParaRPr lang="en-US" baseline="0" dirty="0" smtClean="0"/>
          </a:p>
          <a:p>
            <a:r>
              <a:rPr lang="en-US" baseline="0" dirty="0" smtClean="0"/>
              <a:t>In the case of </a:t>
            </a:r>
            <a:r>
              <a:rPr lang="en-US" baseline="0" dirty="0" err="1" smtClean="0"/>
              <a:t>mriq</a:t>
            </a:r>
            <a:r>
              <a:rPr lang="en-US" baseline="0" dirty="0" smtClean="0"/>
              <a:t>, converting branches into arithmetic for the sin/cos functions actually create more work (less computationally efficient) which can offset the speedup to an extent.</a:t>
            </a:r>
          </a:p>
          <a:p>
            <a:endParaRPr lang="en-US" baseline="0" dirty="0" smtClean="0"/>
          </a:p>
          <a:p>
            <a:r>
              <a:rPr lang="en-US" baseline="0" dirty="0" smtClean="0"/>
              <a:t>Since AVX2 supports 256b-wide packed-SIMD units, the ideal speedup would be 8 if the application is perfectly compute-bound. Obviously this is rarely the case, but </a:t>
            </a:r>
            <a:r>
              <a:rPr lang="en-US" baseline="0" dirty="0" err="1" smtClean="0"/>
              <a:t>sgemm</a:t>
            </a:r>
            <a:r>
              <a:rPr lang="en-US" baseline="0" dirty="0" smtClean="0"/>
              <a:t> and rgb2cmyk do approach this upper bound.</a:t>
            </a:r>
          </a:p>
        </p:txBody>
      </p:sp>
      <p:sp>
        <p:nvSpPr>
          <p:cNvPr id="4" name="Slide Number Placeholder 3"/>
          <p:cNvSpPr>
            <a:spLocks noGrp="1"/>
          </p:cNvSpPr>
          <p:nvPr>
            <p:ph type="sldNum" sz="quarter" idx="10"/>
          </p:nvPr>
        </p:nvSpPr>
        <p:spPr/>
        <p:txBody>
          <a:bodyPr/>
          <a:lstStyle/>
          <a:p>
            <a:fld id="{2FDE9AF1-03CC-E845-895F-5A7D87527C1F}" type="slidenum">
              <a:rPr lang="en-US" smtClean="0"/>
              <a:t>8</a:t>
            </a:fld>
            <a:endParaRPr lang="en-US"/>
          </a:p>
        </p:txBody>
      </p:sp>
    </p:spTree>
    <p:extLst>
      <p:ext uri="{BB962C8B-B14F-4D97-AF65-F5344CB8AC3E}">
        <p14:creationId xmlns:p14="http://schemas.microsoft.com/office/powerpoint/2010/main" val="230550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is the multi-threaded implementation without vectorization.</a:t>
            </a:r>
            <a:endParaRPr lang="en-US" dirty="0" smtClean="0"/>
          </a:p>
          <a:p>
            <a:endParaRPr lang="en-US" dirty="0" smtClean="0"/>
          </a:p>
          <a:p>
            <a:r>
              <a:rPr lang="en-US" dirty="0" smtClean="0"/>
              <a:t>Although </a:t>
            </a:r>
            <a:r>
              <a:rPr lang="en-US" dirty="0" smtClean="0"/>
              <a:t>there</a:t>
            </a:r>
            <a:r>
              <a:rPr lang="en-US" baseline="0" dirty="0" smtClean="0"/>
              <a:t> are a lot of options for parallel programming </a:t>
            </a:r>
            <a:r>
              <a:rPr lang="en-US" baseline="0" dirty="0" smtClean="0"/>
              <a:t>frameworks like </a:t>
            </a:r>
            <a:r>
              <a:rPr lang="en-US" baseline="0" dirty="0" err="1" smtClean="0"/>
              <a:t>OpenMP</a:t>
            </a:r>
            <a:r>
              <a:rPr lang="en-US" baseline="0" dirty="0" smtClean="0"/>
              <a:t> or </a:t>
            </a:r>
            <a:r>
              <a:rPr lang="en-US" baseline="0" dirty="0" err="1" smtClean="0"/>
              <a:t>Cilk</a:t>
            </a:r>
            <a:r>
              <a:rPr lang="en-US" baseline="0" dirty="0" smtClean="0"/>
              <a:t>, </a:t>
            </a:r>
            <a:r>
              <a:rPr lang="en-US" baseline="0" dirty="0" smtClean="0"/>
              <a:t>in this study I am using Intel TBB.</a:t>
            </a:r>
          </a:p>
          <a:p>
            <a:endParaRPr lang="en-US" baseline="0" dirty="0" smtClean="0"/>
          </a:p>
          <a:p>
            <a:r>
              <a:rPr lang="en-US" baseline="0" dirty="0" smtClean="0"/>
              <a:t>TBB is good for several reasons: it offers a productive task-based programming model, it has a library-based implementation (making it more portable, no compiler modifications required), and supports dynamic work-stealing</a:t>
            </a:r>
            <a:r>
              <a:rPr lang="en-US" baseline="0" dirty="0" smtClean="0"/>
              <a:t>.</a:t>
            </a:r>
            <a:endParaRPr lang="en-US" baseline="0" dirty="0" smtClean="0"/>
          </a:p>
          <a:p>
            <a:endParaRPr lang="en-US" baseline="0" dirty="0" smtClean="0"/>
          </a:p>
          <a:p>
            <a:r>
              <a:rPr lang="en-US" baseline="0" dirty="0" smtClean="0"/>
              <a:t>There are multiple ways we can parallelize computation. For instance, we could parallelize computation across the rows of the output matrix, but I have found it is very useful to actually flatten matrices into 1D arrays to generate finer-grain tasks which improve load balancing.</a:t>
            </a:r>
          </a:p>
          <a:p>
            <a:endParaRPr lang="en-US" baseline="0" dirty="0" smtClean="0"/>
          </a:p>
          <a:p>
            <a:r>
              <a:rPr lang="en-US" baseline="0" dirty="0" smtClean="0"/>
              <a:t>Here the TBB </a:t>
            </a:r>
            <a:r>
              <a:rPr lang="en-US" baseline="0" dirty="0" err="1" smtClean="0"/>
              <a:t>parallel_for</a:t>
            </a:r>
            <a:r>
              <a:rPr lang="en-US" baseline="0" dirty="0" smtClean="0"/>
              <a:t> construct is used to iterate across all elements in the input matrix and the range object is used to specify the start and end indices for a given task. This TASK_SIZE variable is specify the minimum task size to the runtime's task </a:t>
            </a:r>
            <a:r>
              <a:rPr lang="en-US" baseline="0" dirty="0" err="1" smtClean="0"/>
              <a:t>partitioner</a:t>
            </a:r>
            <a:r>
              <a:rPr lang="en-US" baseline="0" dirty="0" smtClean="0"/>
              <a:t>, and the optimal task size can vary across different applications.</a:t>
            </a:r>
          </a:p>
          <a:p>
            <a:endParaRPr lang="en-US" baseline="0" dirty="0" smtClean="0"/>
          </a:p>
          <a:p>
            <a:r>
              <a:rPr lang="en-US" baseline="0" dirty="0" smtClean="0"/>
              <a:t>This next bar in the plot is showing the speedups of the multi-threaded implementation normalized to the scalar baseline for each benchmark. We see speedups for both regular and irregular applications by exploiting parallelism across cores.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dirty="0" smtClean="0"/>
              <a:t>There</a:t>
            </a:r>
            <a:r>
              <a:rPr lang="en-US" baseline="0" dirty="0" smtClean="0"/>
              <a:t> are several ways we can parallelize computation, but in this example, I am flattening the input matrix and parallelizing computation across individual elements. Another way to do this would be to parallelize computation across rows, but I found that in many cases having finer-grain tasks improves performance by increasing opportunities for load balancing. For example, in this example, there was roughly a 14% improvement in performance by flattening the matrix.</a:t>
            </a:r>
          </a:p>
          <a:p>
            <a:endParaRPr lang="en-US" baseline="0" dirty="0" smtClean="0"/>
          </a:p>
          <a:p>
            <a:r>
              <a:rPr lang="en-US" baseline="0" dirty="0" smtClean="0"/>
              <a:t>Notice the TASK_SIZE variable here. This is called the grain size in TBB and is used to hint to the runtime’s task </a:t>
            </a:r>
            <a:r>
              <a:rPr lang="en-US" baseline="0" dirty="0" err="1" smtClean="0"/>
              <a:t>partitioner</a:t>
            </a:r>
            <a:r>
              <a:rPr lang="en-US" baseline="0" dirty="0" smtClean="0"/>
              <a:t> what the final task size should be. Let me emphasize that this is a hint, and doesn’t guarantee exact task sizes due to recursive decomposition algorithm used by the runtime.</a:t>
            </a:r>
          </a:p>
          <a:p>
            <a:endParaRPr lang="en-US" baseline="0" dirty="0" smtClean="0"/>
          </a:p>
          <a:p>
            <a:r>
              <a:rPr lang="en-US" baseline="0" dirty="0" smtClean="0"/>
              <a:t>In terms or performance, we see reasonable speedups for both regular and irregular applications. Remember that this is multi-threading without vectorization. In the case of </a:t>
            </a:r>
            <a:r>
              <a:rPr lang="en-US" baseline="0" dirty="0" err="1" smtClean="0"/>
              <a:t>bfs-nd</a:t>
            </a:r>
            <a:r>
              <a:rPr lang="en-US" baseline="0" dirty="0" smtClean="0"/>
              <a:t>, the lower speedup is actually due to synchronization overheads from fine-grain locking (using AMOs</a:t>
            </a:r>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Without going into too much detail about work-stealing, there have been a large body of work on the efficiency of pull-based models vs. push-based models, which allows for better load balancing.</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9</a:t>
            </a:fld>
            <a:endParaRPr lang="en-US"/>
          </a:p>
        </p:txBody>
      </p:sp>
    </p:spTree>
    <p:extLst>
      <p:ext uri="{BB962C8B-B14F-4D97-AF65-F5344CB8AC3E}">
        <p14:creationId xmlns:p14="http://schemas.microsoft.com/office/powerpoint/2010/main" val="174916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9700" y="446679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8" name="Straight Connector 7"/>
          <p:cNvCxnSpPr/>
          <p:nvPr/>
        </p:nvCxnSpPr>
        <p:spPr>
          <a:xfrm>
            <a:off x="685800" y="3683437"/>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679173"/>
            <a:ext cx="7848600" cy="2225675"/>
          </a:xfrm>
        </p:spPr>
        <p:txBody>
          <a:bodyPr>
            <a:normAutofit/>
          </a:bodyPr>
          <a:lstStyle>
            <a:lvl1pPr algn="ctr">
              <a:defRPr sz="4000"/>
            </a:lvl1pPr>
          </a:lstStyle>
          <a:p>
            <a:r>
              <a:rPr lang="en-US"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8" name="Straight Connector 7"/>
          <p:cNvCxnSpPr/>
          <p:nvPr/>
        </p:nvCxnSpPr>
        <p:spPr>
          <a:xfrm>
            <a:off x="3079750" y="3400108"/>
            <a:ext cx="545465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3079750" y="1936750"/>
            <a:ext cx="5454650" cy="1314448"/>
          </a:xfrm>
        </p:spPr>
        <p:txBody>
          <a:bodyPr>
            <a:normAutofit/>
          </a:bodyPr>
          <a:lstStyle>
            <a:lvl1pPr>
              <a:defRPr sz="4000"/>
            </a:lvl1pPr>
          </a:lstStyle>
          <a:p>
            <a:r>
              <a:rPr lang="en-US" dirty="0" smtClean="0"/>
              <a:t>Click to edit Master title style</a:t>
            </a:r>
            <a:endParaRPr lang="en-US" dirty="0"/>
          </a:p>
        </p:txBody>
      </p:sp>
      <p:pic>
        <p:nvPicPr>
          <p:cNvPr id="17" name="Picture 16" descr="transition-splas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751" y="848203"/>
            <a:ext cx="2370259" cy="5135561"/>
          </a:xfrm>
          <a:prstGeom prst="rect">
            <a:avLst/>
          </a:prstGeom>
        </p:spPr>
      </p:pic>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1935" y="350520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lgn="ctr">
              <a:defRPr sz="4000"/>
            </a:lvl1pPr>
          </a:lstStyle>
          <a:p>
            <a:r>
              <a:rPr lang="en-US" dirty="0" smtClean="0"/>
              <a:t>Click to edit Master title style</a:t>
            </a:r>
            <a:endParaRPr lang="en-US" dirty="0"/>
          </a:p>
        </p:txBody>
      </p:sp>
      <p:sp>
        <p:nvSpPr>
          <p:cNvPr id="5" name="Subtitle 2"/>
          <p:cNvSpPr txBox="1">
            <a:spLocks/>
          </p:cNvSpPr>
          <p:nvPr userDrawn="1"/>
        </p:nvSpPr>
        <p:spPr>
          <a:xfrm>
            <a:off x="1431935" y="4756150"/>
            <a:ext cx="6400800" cy="49053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Cornell University</a:t>
            </a:r>
            <a:endParaRPr lang="en-US" dirty="0">
              <a:solidFill>
                <a:srgbClr val="A2998B"/>
              </a:solidFill>
            </a:endParaRPr>
          </a:p>
        </p:txBody>
      </p:sp>
      <p:sp>
        <p:nvSpPr>
          <p:cNvPr id="12" name="Subtitle 2"/>
          <p:cNvSpPr txBox="1">
            <a:spLocks/>
          </p:cNvSpPr>
          <p:nvPr userDrawn="1"/>
        </p:nvSpPr>
        <p:spPr>
          <a:xfrm>
            <a:off x="1431935" y="5322093"/>
            <a:ext cx="6400800" cy="607220"/>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IEEE/ACM</a:t>
            </a:r>
            <a:r>
              <a:rPr lang="en-US" baseline="0" dirty="0" smtClean="0">
                <a:solidFill>
                  <a:srgbClr val="A2998B"/>
                </a:solidFill>
              </a:rPr>
              <a:t> </a:t>
            </a:r>
            <a:r>
              <a:rPr lang="en-US" dirty="0" smtClean="0">
                <a:solidFill>
                  <a:srgbClr val="A2998B"/>
                </a:solidFill>
              </a:rPr>
              <a:t>International Symposium on Computer Architecture 2013 (ISCA-40)</a:t>
            </a:r>
            <a:endParaRPr lang="en-US" dirty="0">
              <a:solidFill>
                <a:srgbClr val="A2998B"/>
              </a:solidFill>
            </a:endParaRPr>
          </a:p>
        </p:txBody>
      </p:sp>
      <p:sp>
        <p:nvSpPr>
          <p:cNvPr id="9"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defRPr sz="4000"/>
            </a:lvl1pPr>
          </a:lstStyle>
          <a:p>
            <a:r>
              <a:rPr lang="en-US" dirty="0"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74"/>
            <a:ext cx="8229600" cy="777856"/>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095374"/>
            <a:ext cx="8229600" cy="538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a:spLocks noGrp="1"/>
          </p:cNvSpPr>
          <p:nvPr>
            <p:ph type="sldNum" sz="quarter" idx="10"/>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33400"/>
            <a:ext cx="8229600" cy="990600"/>
          </a:xfrm>
          <a:prstGeom prst="rect">
            <a:avLst/>
          </a:prstGeom>
          <a:no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F0927"/>
              </a:solidFill>
            </a:endParaRPr>
          </a:p>
        </p:txBody>
      </p:sp>
      <p:sp>
        <p:nvSpPr>
          <p:cNvPr id="9" name="Rectangle 8"/>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2" name="TextBox 11"/>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3" name="TextBox 12"/>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0" name="Rectangle 9"/>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5" name="TextBox 14"/>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6" name="TextBox 15"/>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7" name="Rectangle 16"/>
          <p:cNvSpPr/>
          <p:nvPr userDrawn="1"/>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9" name="TextBox 18"/>
          <p:cNvSpPr txBox="1"/>
          <p:nvPr userDrawn="1"/>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Yun Kim</a:t>
            </a:r>
            <a:endParaRPr lang="en-US" sz="1200" dirty="0">
              <a:solidFill>
                <a:schemeClr val="bg1"/>
              </a:solidFill>
            </a:endParaRPr>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09" r:id="rId14"/>
    <p:sldLayoutId id="2147483661" r:id="rId15"/>
    <p:sldLayoutId id="2147483663" r:id="rId16"/>
  </p:sldLayoutIdLst>
  <p:hf hdr="0" ftr="0" dt="0"/>
  <p:txStyles>
    <p:titleStyle>
      <a:lvl1pPr algn="l" defTabSz="914400" rtl="0" eaLnBrk="1" latinLnBrk="0" hangingPunct="1">
        <a:spcBef>
          <a:spcPct val="0"/>
        </a:spcBef>
        <a:buNone/>
        <a:defRPr sz="3600" kern="1200" spc="-100" baseline="0">
          <a:solidFill>
            <a:srgbClr val="B31B1B"/>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file://localhost/Users/jiykim/vc/git-brg/b-exam/code/native-legend.png" TargetMode="External"/><Relationship Id="rId5" Type="http://schemas.openxmlformats.org/officeDocument/2006/relationships/image" Target="../media/image15.png"/><Relationship Id="rId6" Type="http://schemas.openxmlformats.org/officeDocument/2006/relationships/image" Target="file://localhost/Users/jiykim/vc/git-brg/b-exam/images/motivation/flow-header-tbbavx.png" TargetMode="External"/><Relationship Id="rId7" Type="http://schemas.openxmlformats.org/officeDocument/2006/relationships/image" Target="file://localhost/Users/jiykim/vc/git-brg/b-exam/code/fig-motivation-native-3.py.pdf"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file://localhost/Users/jiykim/vc/git-brg/b-exam/images/motivation/flow-header-mic.png" TargetMode="External"/><Relationship Id="rId5" Type="http://schemas.openxmlformats.org/officeDocument/2006/relationships/image" Target="file://localhost/Users/jiykim/vc/git-brg/b-exam/code/fig-motivation-native-4.py.pdf" TargetMode="External"/><Relationship Id="rId6" Type="http://schemas.openxmlformats.org/officeDocument/2006/relationships/image" Target="../media/image13.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jiykim/vc/git-brg/b-exam/images/motivation/flow-header-gpgpu.png" TargetMode="External"/><Relationship Id="rId5" Type="http://schemas.openxmlformats.org/officeDocument/2006/relationships/image" Target="file://localhost/Users/jiykim/vc/git-brg/b-exam/code/fig-motivation-native-5.py.pdf" TargetMode="External"/><Relationship Id="rId6" Type="http://schemas.openxmlformats.org/officeDocument/2006/relationships/image" Target="../media/image13.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file://localhost/Users/jiykim/vc/git-brg/b-exam/images/lta/loop-task.png"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jiykim/vc/git-brg/b-exam/images/lta/lta-header-api.png"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file://localhost/Users/jiykim/vc/git-brg/b-exam/images/lta/runtime-5.png" TargetMode="External"/><Relationship Id="rId13" Type="http://schemas.openxmlformats.org/officeDocument/2006/relationships/image" Target="../media/image25.png"/><Relationship Id="rId14" Type="http://schemas.openxmlformats.org/officeDocument/2006/relationships/image" Target="file://localhost/Users/jiykim/vc/git-brg/b-exam/images/lta/runtime-3.png" TargetMode="External"/><Relationship Id="rId15" Type="http://schemas.openxmlformats.org/officeDocument/2006/relationships/image" Target="../media/image26.png"/><Relationship Id="rId16" Type="http://schemas.openxmlformats.org/officeDocument/2006/relationships/image" Target="file://localhost/Users/jiykim/vc/git-brg/b-exam/images/lta/runtime-alt.png" TargetMode="External"/><Relationship Id="rId17" Type="http://schemas.openxmlformats.org/officeDocument/2006/relationships/image" Target="../media/image27.png"/><Relationship Id="rId18" Type="http://schemas.openxmlformats.org/officeDocument/2006/relationships/image" Target="file://localhost/Users/jiykim/vc/git-brg/b-exam/images/lta/runtime-0.png" TargetMode="External"/><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file://localhost/Users/jiykim/vc/git-brg/b-exam/images/lta/lta-header-runtime.png" TargetMode="External"/><Relationship Id="rId5" Type="http://schemas.openxmlformats.org/officeDocument/2006/relationships/image" Target="../media/image21.png"/><Relationship Id="rId6" Type="http://schemas.openxmlformats.org/officeDocument/2006/relationships/image" Target="file://localhost/Users/jiykim/vc/git-brg/b-exam/images/lta/runtime-9.png" TargetMode="External"/><Relationship Id="rId7" Type="http://schemas.openxmlformats.org/officeDocument/2006/relationships/image" Target="../media/image22.png"/><Relationship Id="rId8" Type="http://schemas.openxmlformats.org/officeDocument/2006/relationships/image" Target="file://localhost/Users/jiykim/vc/git-brg/b-exam/images/lta/runtime-8.png" TargetMode="External"/><Relationship Id="rId9" Type="http://schemas.openxmlformats.org/officeDocument/2006/relationships/image" Target="../media/image23.png"/><Relationship Id="rId10" Type="http://schemas.openxmlformats.org/officeDocument/2006/relationships/image" Target="file://localhost/Users/jiykim/vc/git-brg/b-exam/images/lta/runtime-7.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file://localhost/Users/jiykim/vc/git-brg/b-exam/images/lta/lta-header-isa.png" TargetMode="External"/><Relationship Id="rId5" Type="http://schemas.openxmlformats.org/officeDocument/2006/relationships/image" Target="../media/image30.png"/><Relationship Id="rId6" Type="http://schemas.openxmlformats.org/officeDocument/2006/relationships/image" Target="file://localhost/Users/jiykim/vc/git-brg/b-exam/images/lta/xpfor-2.png" TargetMode="External"/><Relationship Id="rId7" Type="http://schemas.openxmlformats.org/officeDocument/2006/relationships/image" Target="../media/image31.png"/><Relationship Id="rId8" Type="http://schemas.openxmlformats.org/officeDocument/2006/relationships/image" Target="file://localhost/Users/jiykim/vc/git-brg/b-exam/images/lta/xpfor-1.png" TargetMode="External"/><Relationship Id="rId9" Type="http://schemas.openxmlformats.org/officeDocument/2006/relationships/image" Target="../media/image32.png"/><Relationship Id="rId10" Type="http://schemas.openxmlformats.org/officeDocument/2006/relationships/image" Target="file://localhost/Users/jiykim/vc/git-brg/b-exam/images/lta/xpfor-0.pn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5.jpg"/><Relationship Id="rId12" Type="http://schemas.openxmlformats.org/officeDocument/2006/relationships/image" Target="file://localhost/Users/jiykim/vc/git-brg/b-exam/images/motivation/KNL%20Die%20Shot.jpg" TargetMode="External"/><Relationship Id="rId13" Type="http://schemas.openxmlformats.org/officeDocument/2006/relationships/image" Target="../media/image6.jpg"/><Relationship Id="rId14" Type="http://schemas.openxmlformats.org/officeDocument/2006/relationships/image" Target="file://localhost/Users/jiykim/vc/git-brg/b-exam/images/motivation/gk110die-2.jp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file://localhost/Users/jiykim/vc/git-brg/b-exam/images/motivation/Xeon-E5-2600-V3-Die.jpg" TargetMode="External"/><Relationship Id="rId5" Type="http://schemas.openxmlformats.org/officeDocument/2006/relationships/image" Target="../media/image2.png"/><Relationship Id="rId6" Type="http://schemas.openxmlformats.org/officeDocument/2006/relationships/image" Target="file://localhost/Users/jiykim/vc/git-brg/b-exam/images/motivation/fig-motivation-flow-0.png" TargetMode="External"/><Relationship Id="rId7" Type="http://schemas.openxmlformats.org/officeDocument/2006/relationships/image" Target="../media/image3.png"/><Relationship Id="rId8" Type="http://schemas.openxmlformats.org/officeDocument/2006/relationships/image" Target="file://localhost/Users/jiykim/vc/git-brg/b-exam/images/motivation/fig-motivation-flow-1.png" TargetMode="External"/><Relationship Id="rId9" Type="http://schemas.openxmlformats.org/officeDocument/2006/relationships/image" Target="../media/image4.png"/><Relationship Id="rId10" Type="http://schemas.openxmlformats.org/officeDocument/2006/relationships/image" Target="file://localhost/Users/jiykim/vc/git-brg/b-exam/images/motivation/fig-motivation-flow-2.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file://localhost/Users/jiykim/vc/git-brg/b-exam/images/lta/tctc-exec.png"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file://localhost/Users/jiykim/vc/git-brg/b-exam/images/lta/lclc-exec.pn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file://localhost/Users/jiykim/vc/git-brg/b-exam/images/lta/mcmc-exec.png" TargetMode="Externa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file://localhost/Users/jiykim/vc/git-brg/b-exam/images/lta/taxonomy-8ut.png" TargetMode="External"/><Relationship Id="rId5" Type="http://schemas.openxmlformats.org/officeDocument/2006/relationships/image" Target="../media/image45.png"/><Relationship Id="rId6"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file://localhost/Users/jiykim/vc/git-brg/b-exam/images/lta/taxonomy-32ut.png" TargetMode="External"/><Relationship Id="rId5" Type="http://schemas.openxmlformats.org/officeDocument/2006/relationships/image" Target="../media/image45.png"/><Relationship Id="rId6"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file://localhost/Users/jiykim/vc/git-brg/b-exam/images/lta/lta-header-engine.png" TargetMode="External"/><Relationship Id="rId5" Type="http://schemas.openxmlformats.org/officeDocument/2006/relationships/image" Target="../media/image47.png"/><Relationship Id="rId6" Type="http://schemas.openxmlformats.org/officeDocument/2006/relationships/image" Target="file://localhost/Users/jiykim/vc/git-brg/b-exam/images/lta/lta-uarch-outer.png" TargetMode="External"/><Relationship Id="rId7" Type="http://schemas.openxmlformats.org/officeDocument/2006/relationships/image" Target="../media/image48.png"/><Relationship Id="rId8" Type="http://schemas.openxmlformats.org/officeDocument/2006/relationships/image" Target="file://localhost/Users/jiykim/vc/git-brg/b-exam/images/lta/lta-uarch.png"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file://localhost/Users/jiykim/vc/git-brg/b-exam/images/evaluation/gem5.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file://localhost/Users/jiykim/vc/git-brg/b-exam/images/lta/perf-legend.png"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file://localhost/Users/jiykim/vc/git-brg/b-exam/images/motivation/HSAFLogo2015_678x452.JPG" TargetMode="External"/><Relationship Id="rId5" Type="http://schemas.openxmlformats.org/officeDocument/2006/relationships/image" Target="../media/image8.jpg"/><Relationship Id="rId6" Type="http://schemas.openxmlformats.org/officeDocument/2006/relationships/image" Target="file://localhost/Users/jiykim/vc/git-brg/b-exam/images/motivation/10568_Halide-portada1-117729_630x210.jp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2.emf"/></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file://localhost/Users/jiykim/vc/git-brg/b-exam/images/lta/taxonomy-32ut.p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file://localhost/Users/jiykim/vc/git-brg/b-exam/images/lta/perf-legend-time.png" TargetMode="External"/><Relationship Id="rId5"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file://localhost/Users/jiykim/vc/git-brg/b-exam/images/lta/taxonomy-32ut.p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file://localhost/Users/jiykim/vc/git-brg/b-exam/code/fig-evaluation-perf-spacetime-mt.py.pdf" TargetMode="External"/><Relationship Id="rId4" Type="http://schemas.openxmlformats.org/officeDocument/2006/relationships/image" Target="../media/image57.png"/><Relationship Id="rId5" Type="http://schemas.openxmlformats.org/officeDocument/2006/relationships/image" Target="file://localhost/Users/jiykim/vc/git-brg/b-exam/images/lta/perf-legend-mt.png"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file://localhost/Users/jiykim/vc/git-brg/b-exam/images/motivation/fig-intro-vision.png"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file://localhost/Users/jiykim/vc/git-brg/b-exam/images/motivation/avx-padding-0.png" TargetMode="External"/><Relationship Id="rId4" Type="http://schemas.openxmlformats.org/officeDocument/2006/relationships/image" Target="../media/image59.png"/><Relationship Id="rId5" Type="http://schemas.openxmlformats.org/officeDocument/2006/relationships/image" Target="file://localhost/Users/jiykim/vc/git-brg/b-exam/images/motivation/avx-padding-1.png" TargetMode="External"/><Relationship Id="rId6" Type="http://schemas.openxmlformats.org/officeDocument/2006/relationships/image" Target="../media/image60.png"/><Relationship Id="rId7" Type="http://schemas.openxmlformats.org/officeDocument/2006/relationships/image" Target="file://localhost/Users/jiykim/vc/git-brg/b-exam/images/motivation/avx-padding-2.png" TargetMode="External"/><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jiykim/vc/git-brg/b-exam/images/lta/lta-header-api.png"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file://localhost/Users/jiykim/vc/git-brg/b-exam/images/lta/dynamic-utask-1-0.pn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file://localhost/Users/jiykim/vc/git-brg/b-exam/images/lta/dynamic-utask-0-1.png" TargetMode="External"/><Relationship Id="rId5" Type="http://schemas.openxmlformats.org/officeDocument/2006/relationships/image" Target="../media/image20.png"/><Relationship Id="rId6" Type="http://schemas.openxmlformats.org/officeDocument/2006/relationships/image" Target="file://localhost/Users/jiykim/vc/git-brg/b-exam/images/lta/lta-header-runtime.png" TargetMode="External"/><Relationship Id="rId7" Type="http://schemas.openxmlformats.org/officeDocument/2006/relationships/image" Target="../media/image62.png"/><Relationship Id="rId8" Type="http://schemas.openxmlformats.org/officeDocument/2006/relationships/image" Target="file://localhost/Users/jiykim/vc/git-brg/b-exam/images/lta/dynamic-utask-0-0.png" TargetMode="External"/><Relationship Id="rId9" Type="http://schemas.openxmlformats.org/officeDocument/2006/relationships/image" Target="../media/image63.png"/><Relationship Id="rId10" Type="http://schemas.openxmlformats.org/officeDocument/2006/relationships/image" Target="file://localhost/Users/jiykim/vc/git-brg/b-exam/images/lta/dynamic-utask-1-1.png" TargetMode="External"/></Relationships>
</file>

<file path=ppt/slides/_rels/slide49.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file://localhost/Users/jiykim/vc/git-brg/b-exam/images/lta/lta-tc-exec-4.png" TargetMode="External"/><Relationship Id="rId13" Type="http://schemas.openxmlformats.org/officeDocument/2006/relationships/image" Target="../media/image70.png"/><Relationship Id="rId14" Type="http://schemas.openxmlformats.org/officeDocument/2006/relationships/image" Target="file://localhost/Users/jiykim/vc/git-brg/b-exam/images/lta/lta-tc-exec-5.png" TargetMode="External"/><Relationship Id="rId15" Type="http://schemas.openxmlformats.org/officeDocument/2006/relationships/image" Target="../media/image71.png"/><Relationship Id="rId16" Type="http://schemas.openxmlformats.org/officeDocument/2006/relationships/image" Target="file://localhost/Users/jiykim/vc/git-brg/b-exam/images/lta/lta-tc-exec-6.png" TargetMode="External"/><Relationship Id="rId17" Type="http://schemas.openxmlformats.org/officeDocument/2006/relationships/image" Target="../media/image45.png"/><Relationship Id="rId18"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5.png"/><Relationship Id="rId4" Type="http://schemas.openxmlformats.org/officeDocument/2006/relationships/image" Target="file://localhost/Users/jiykim/vc/git-brg/b-exam/images/lta/lta-tc-exec-0.png" TargetMode="External"/><Relationship Id="rId5" Type="http://schemas.openxmlformats.org/officeDocument/2006/relationships/image" Target="../media/image66.png"/><Relationship Id="rId6" Type="http://schemas.openxmlformats.org/officeDocument/2006/relationships/image" Target="file://localhost/Users/jiykim/vc/git-brg/b-exam/images/lta/lta-tc-exec-1.png" TargetMode="External"/><Relationship Id="rId7" Type="http://schemas.openxmlformats.org/officeDocument/2006/relationships/image" Target="../media/image67.png"/><Relationship Id="rId8" Type="http://schemas.openxmlformats.org/officeDocument/2006/relationships/image" Target="file://localhost/Users/jiykim/vc/git-brg/b-exam/images/lta/lta-tc-exec-2.png" TargetMode="External"/><Relationship Id="rId9" Type="http://schemas.openxmlformats.org/officeDocument/2006/relationships/image" Target="../media/image68.png"/><Relationship Id="rId10" Type="http://schemas.openxmlformats.org/officeDocument/2006/relationships/image" Target="file://localhost/Users/jiykim/vc/git-brg/b-exam/images/lta/lta-tc-exec-3.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file://localhost/Users/jiykim/vc/git-brg/b-exam/images/lta/lta-lc-space-exec-0.png" TargetMode="External"/><Relationship Id="rId4" Type="http://schemas.openxmlformats.org/officeDocument/2006/relationships/image" Target="../media/image73.png"/><Relationship Id="rId5" Type="http://schemas.openxmlformats.org/officeDocument/2006/relationships/image" Target="file://localhost/Users/jiykim/vc/git-brg/b-exam/images/lta/lta-lc-space-exec-1.png" TargetMode="External"/><Relationship Id="rId6" Type="http://schemas.openxmlformats.org/officeDocument/2006/relationships/image" Target="../media/image45.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file://localhost/Users/jiykim/vc/git-brg/b-exam/images/lta/lta-lc-time-exec-0.png" TargetMode="External"/><Relationship Id="rId4" Type="http://schemas.openxmlformats.org/officeDocument/2006/relationships/image" Target="../media/image75.png"/><Relationship Id="rId5" Type="http://schemas.openxmlformats.org/officeDocument/2006/relationships/image" Target="file://localhost/Users/jiykim/vc/git-brg/b-exam/images/lta/lta-lc-time-exec-1.png" TargetMode="External"/><Relationship Id="rId6" Type="http://schemas.openxmlformats.org/officeDocument/2006/relationships/image" Target="../media/image45.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file://localhost/Users/jiykim/vc/git-brg/b-exam/images/lta/terminology.png" TargetMode="External"/><Relationship Id="rId4" Type="http://schemas.openxmlformats.org/officeDocument/2006/relationships/image" Target="../media/image45.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file://localhost/Users/jiykim/vc/git-brg/b-exam/images/lta/lta-divergence.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file://localhost/Users/jiykim/vc/git-brg/b-exam/code/runtime-validation.py.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file://localhost/Users/jiykim/vc/git-brg/b-exam/code/fig-evaluation-perf-space.py.pdf" TargetMode="External"/><Relationship Id="rId4" Type="http://schemas.openxmlformats.org/officeDocument/2006/relationships/image" Target="../media/image51.png"/><Relationship Id="rId5" Type="http://schemas.openxmlformats.org/officeDocument/2006/relationships/image" Target="file://localhost/Users/jiykim/vc/git-brg/b-exam/images/lta/perf-legend.png"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file://localhost/Users/jiykim/vc/git-brg/b-exam/code/area-breakdown-space.py.pd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file://localhost/Users/jiykim/vc/git-brg/b-exam/code/fig-evaluation-eeperf-space.py.pdf"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file://localhost/Users/jiykim/vc/git-brg/b-exam/code/fig-evaluation-eeperf-time.py.pdf"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55.png"/><Relationship Id="rId5" Type="http://schemas.openxmlformats.org/officeDocument/2006/relationships/image" Target="file://localhost/Users/jiykim/vc/git-brg/b-exam/images/lta/perf-legend-time.png"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file://localhost/Users/jiykim/vc/git-brg/b-exam/images/evaluation/app_char.p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file://localhost/Users/jiykim/vc/git-brg/b-exam/images/evaluation/app_stats.p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 Id="rId3" Type="http://schemas.openxmlformats.org/officeDocument/2006/relationships/image" Target="../media/image8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file://localhost/Users/jiykim/vc/git-brg/b-exam/images/motivation/flow-header-scalar.png"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jiykim/vc/git-brg/b-exam/images/motivation/flow-header-avx.png" TargetMode="External"/><Relationship Id="rId5" Type="http://schemas.openxmlformats.org/officeDocument/2006/relationships/image" Target="file://localhost/Users/jiykim/vc/git-brg/b-exam/code/fig-motivation-native-1.py.pdf" TargetMode="External"/><Relationship Id="rId6" Type="http://schemas.openxmlformats.org/officeDocument/2006/relationships/image" Target="../media/image13.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file://localhost/Users/jiykim/vc/git-brg/b-exam/code/native-legend.png" TargetMode="External"/><Relationship Id="rId5" Type="http://schemas.openxmlformats.org/officeDocument/2006/relationships/image" Target="../media/image14.png"/><Relationship Id="rId6" Type="http://schemas.openxmlformats.org/officeDocument/2006/relationships/image" Target="file://localhost/Users/jiykim/vc/git-brg/b-exam/images/motivation/flow-header-tbb.png" TargetMode="External"/><Relationship Id="rId7" Type="http://schemas.openxmlformats.org/officeDocument/2006/relationships/image" Target="file://localhost/Users/jiykim/vc/git-brg/b-exam/code/fig-motivation-native-2.py.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8364" y="4097438"/>
            <a:ext cx="7088909" cy="2452298"/>
          </a:xfrm>
        </p:spPr>
        <p:txBody>
          <a:bodyPr>
            <a:normAutofit/>
          </a:bodyPr>
          <a:lstStyle/>
          <a:p>
            <a:r>
              <a:rPr lang="en-US" sz="2800" dirty="0" smtClean="0"/>
              <a:t>Ji Yun Kim</a:t>
            </a:r>
          </a:p>
          <a:p>
            <a:endParaRPr lang="en-US" sz="2000" dirty="0"/>
          </a:p>
          <a:p>
            <a:r>
              <a:rPr lang="en-US" dirty="0" smtClean="0"/>
              <a:t>Computer Systems Laboratory</a:t>
            </a:r>
          </a:p>
          <a:p>
            <a:r>
              <a:rPr lang="en-US" dirty="0" smtClean="0"/>
              <a:t>Cornell University</a:t>
            </a:r>
          </a:p>
          <a:p>
            <a:r>
              <a:rPr lang="en-US" sz="2000" dirty="0" smtClean="0"/>
              <a:t>08/31/2016</a:t>
            </a:r>
            <a:endParaRPr lang="en-US" sz="2000" dirty="0"/>
          </a:p>
          <a:p>
            <a:endParaRPr lang="en-US" sz="2000" dirty="0"/>
          </a:p>
        </p:txBody>
      </p:sp>
      <p:sp>
        <p:nvSpPr>
          <p:cNvPr id="2" name="Title 1"/>
          <p:cNvSpPr>
            <a:spLocks noGrp="1"/>
          </p:cNvSpPr>
          <p:nvPr>
            <p:ph type="title"/>
          </p:nvPr>
        </p:nvSpPr>
        <p:spPr>
          <a:xfrm>
            <a:off x="380999" y="891251"/>
            <a:ext cx="8405091" cy="2841061"/>
          </a:xfrm>
        </p:spPr>
        <p:txBody>
          <a:bodyPr>
            <a:normAutofit/>
          </a:bodyPr>
          <a:lstStyle/>
          <a:p>
            <a:r>
              <a:rPr lang="en-US" sz="3600" dirty="0" smtClean="0"/>
              <a:t>Software/Hardware Co-Design to Improve Productivity, Portability, and Performance of Loop-Task Parallel Applications</a:t>
            </a:r>
            <a:endParaRPr lang="en-US" sz="3600" dirty="0"/>
          </a:p>
        </p:txBody>
      </p:sp>
      <p:sp>
        <p:nvSpPr>
          <p:cNvPr id="4" name="Slide Number Placeholder 3"/>
          <p:cNvSpPr>
            <a:spLocks noGrp="1"/>
          </p:cNvSpPr>
          <p:nvPr>
            <p:ph type="sldNum" sz="quarter" idx="4"/>
          </p:nvPr>
        </p:nvSpPr>
        <p:spPr>
          <a:xfrm>
            <a:off x="6791044" y="6549736"/>
            <a:ext cx="2133600" cy="365125"/>
          </a:xfrm>
        </p:spPr>
        <p:txBody>
          <a:bodyPr/>
          <a:lstStyle/>
          <a:p>
            <a:fld id="{592C423E-8D33-2B4D-9B9F-8C525F5FECA0}" type="slidenum">
              <a:rPr lang="en-US" smtClean="0"/>
              <a:t>1</a:t>
            </a:fld>
            <a:endParaRPr lang="en-US" dirty="0"/>
          </a:p>
        </p:txBody>
      </p:sp>
    </p:spTree>
    <p:extLst>
      <p:ext uri="{BB962C8B-B14F-4D97-AF65-F5344CB8AC3E}">
        <p14:creationId xmlns:p14="http://schemas.microsoft.com/office/powerpoint/2010/main" val="276604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Parallelize </a:t>
            </a:r>
            <a:r>
              <a:rPr lang="en-US" sz="1400" b="1" dirty="0" smtClean="0">
                <a:solidFill>
                  <a:srgbClr val="FF0000"/>
                </a:solidFill>
                <a:latin typeface="Courier" charset="0"/>
                <a:ea typeface="Courier" charset="0"/>
                <a:cs typeface="Courier" charset="0"/>
              </a:rPr>
              <a:t>across rows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solidFill>
                  <a:srgbClr val="FFC000"/>
                </a:solidFill>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indent="0">
              <a:spcBef>
                <a:spcPts val="0"/>
              </a:spcBef>
              <a:buClrTx/>
              <a:buSzTx/>
              <a:buNone/>
            </a:pPr>
            <a:r>
              <a:rPr lang="en-US" sz="1400" b="1" dirty="0" smtClean="0">
                <a:solidFill>
                  <a:srgbClr val="7030A0"/>
                </a:solidFill>
                <a:latin typeface="Courier" charset="0"/>
                <a:ea typeface="Courier" charset="0"/>
                <a:cs typeface="Courier" charset="0"/>
              </a:rPr>
              <a:t>      for</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10</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5"/>
            <a:ext cx="3842167" cy="1478504"/>
          </a:xfrm>
          <a:prstGeom prst="rect">
            <a:avLst/>
          </a:prstGeom>
        </p:spPr>
      </p:pic>
      <p:pic>
        <p:nvPicPr>
          <p:cNvPr id="8" name="Picture 7"/>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
        <p:nvSpPr>
          <p:cNvPr id="7" name="Rectangle 6"/>
          <p:cNvSpPr/>
          <p:nvPr/>
        </p:nvSpPr>
        <p:spPr>
          <a:xfrm>
            <a:off x="4815068" y="2645211"/>
            <a:ext cx="3507129" cy="522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95419" y="4352081"/>
            <a:ext cx="3829225" cy="486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46838" y="4526491"/>
            <a:ext cx="1603765" cy="13765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4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5104435" cy="6308204"/>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rgb2cmyk_mic_tbb_avx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FF0000"/>
                </a:solidFill>
                <a:latin typeface="Courier" charset="0"/>
                <a:ea typeface="Courier" charset="0"/>
                <a:cs typeface="Courier" charset="0"/>
              </a:rPr>
              <a:t>  // Parallelize across </a:t>
            </a:r>
            <a:r>
              <a:rPr lang="en-US" sz="1400" b="1" dirty="0" smtClean="0">
                <a:solidFill>
                  <a:srgbClr val="FF0000"/>
                </a:solidFill>
                <a:latin typeface="Courier" charset="0"/>
                <a:ea typeface="Courier" charset="0"/>
                <a:cs typeface="Courier" charset="0"/>
              </a:rPr>
              <a:t>chunks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size*NCHUNKS,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Calculate chunk offsets</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CHUNK_SIZE;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CHUNK_SIZE;</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a:t>
            </a:r>
            <a:r>
              <a:rPr lang="en-US" sz="1400" b="1" dirty="0" err="1">
                <a:solidFill>
                  <a:srgbClr val="FF0000"/>
                </a:solidFill>
                <a:latin typeface="Courier" charset="0"/>
                <a:ea typeface="Courier" charset="0"/>
                <a:cs typeface="Courier" charset="0"/>
              </a:rPr>
              <a:t>Vectorize</a:t>
            </a:r>
            <a:r>
              <a:rPr lang="en-US" sz="1400" b="1" dirty="0">
                <a:solidFill>
                  <a:srgbClr val="FF0000"/>
                </a:solidFill>
                <a:latin typeface="Courier" charset="0"/>
                <a:ea typeface="Courier" charset="0"/>
                <a:cs typeface="Courier" charset="0"/>
              </a:rPr>
              <a:t> within </a:t>
            </a:r>
            <a:r>
              <a:rPr lang="en-US" sz="1400" b="1" dirty="0" smtClean="0">
                <a:solidFill>
                  <a:srgbClr val="FF0000"/>
                </a:solidFill>
                <a:latin typeface="Courier" charset="0"/>
                <a:ea typeface="Courier" charset="0"/>
                <a:cs typeface="Courier" charset="0"/>
              </a:rPr>
              <a:t>a chunk</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solidFill>
                  <a:srgbClr val="FFC000"/>
                </a:solidFill>
                <a:latin typeface="Courier" charset="0"/>
                <a:ea typeface="Courier" charset="0"/>
                <a:cs typeface="Courier" charset="0"/>
              </a:rPr>
              <a:t>      </a:t>
            </a:r>
            <a:r>
              <a:rPr lang="en-US" sz="1400" b="1" dirty="0">
                <a:solidFill>
                  <a:srgbClr val="00B050"/>
                </a:solidFill>
                <a:latin typeface="Courier" charset="0"/>
                <a:ea typeface="Courier" charset="0"/>
                <a:cs typeface="Courier" charset="0"/>
              </a:rPr>
              <a:t>#pragma </a:t>
            </a:r>
            <a:r>
              <a:rPr lang="en-US" sz="1400" b="1" dirty="0" err="1">
                <a:solidFill>
                  <a:srgbClr val="00B050"/>
                </a:solidFill>
                <a:latin typeface="Courier" charset="0"/>
                <a:ea typeface="Courier" charset="0"/>
                <a:cs typeface="Courier" charset="0"/>
              </a:rPr>
              <a:t>simd</a:t>
            </a:r>
            <a:r>
              <a:rPr lang="en-US" sz="1400" b="1" dirty="0">
                <a:solidFill>
                  <a:srgbClr val="00B050"/>
                </a:solidFill>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vlen</a:t>
            </a:r>
            <a:r>
              <a:rPr lang="en-US" sz="1400" b="1" dirty="0">
                <a:solidFill>
                  <a:schemeClr val="tx1"/>
                </a:solidFill>
                <a:latin typeface="Courier" charset="0"/>
                <a:ea typeface="Courier" charset="0"/>
                <a:cs typeface="Courier" charset="0"/>
              </a:rPr>
              <a:t>(SIMD_WIDTH)</a:t>
            </a:r>
          </a:p>
          <a:p>
            <a:pPr marL="0" indent="0">
              <a:spcBef>
                <a:spcPts val="0"/>
              </a:spcBef>
              <a:buClrTx/>
              <a:buSzTx/>
              <a:buNone/>
            </a:pPr>
            <a:r>
              <a:rPr lang="en-US" sz="1400" b="1" dirty="0">
                <a:solidFill>
                  <a:srgbClr val="7030A0"/>
                </a:solidFill>
                <a:latin typeface="Courier" charset="0"/>
                <a:ea typeface="Courier" charset="0"/>
                <a:cs typeface="Courier" charset="0"/>
              </a:rPr>
              <a:t>      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j </a:t>
            </a:r>
            <a:r>
              <a:rPr lang="en-US" sz="1400" b="1" dirty="0" smtClean="0">
                <a:latin typeface="Courier" charset="0"/>
                <a:ea typeface="Courier" charset="0"/>
                <a:cs typeface="Courier" charset="0"/>
              </a:rPr>
              <a:t>&lt;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min_nobranch</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11</a:t>
            </a:fld>
            <a:endParaRPr lang="en-US" dirty="0"/>
          </a:p>
        </p:txBody>
      </p:sp>
      <p:pic>
        <p:nvPicPr>
          <p:cNvPr id="2" name="Picture 1"/>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9" name="Picture 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
        <p:nvSpPr>
          <p:cNvPr id="12" name="Rectangle 11"/>
          <p:cNvSpPr/>
          <p:nvPr/>
        </p:nvSpPr>
        <p:spPr>
          <a:xfrm>
            <a:off x="4876431" y="2916820"/>
            <a:ext cx="3874030" cy="11806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lnSpcReduction="10000"/>
          </a:bodyPr>
          <a:lstStyle/>
          <a:p>
            <a:pPr marL="0" lvl="0" indent="0">
              <a:spcBef>
                <a:spcPts val="0"/>
              </a:spcBef>
              <a:buClrTx/>
              <a:buSzTx/>
              <a:buNone/>
            </a:pPr>
            <a:r>
              <a:rPr lang="en-US" sz="1400" b="1" dirty="0" smtClean="0">
                <a:solidFill>
                  <a:srgbClr val="00B050"/>
                </a:solidFill>
                <a:latin typeface="Courier" charset="0"/>
                <a:ea typeface="Courier" charset="0"/>
                <a:cs typeface="Courier" charset="0"/>
              </a:rPr>
              <a:t>__global__</a:t>
            </a:r>
            <a:r>
              <a:rPr lang="en-US" sz="1400" b="1" dirty="0" smtClean="0">
                <a:solidFill>
                  <a:srgbClr val="FFC000"/>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rgb2cmyk_kernel</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err="1" smtClean="0">
                <a:solidFill>
                  <a:srgbClr val="3E6EFF"/>
                </a:solidFill>
                <a:latin typeface="Courier" charset="0"/>
                <a:ea typeface="Courier" charset="0"/>
                <a:cs typeface="Courier" charset="0"/>
              </a:rPr>
              <a:t>nt</a:t>
            </a:r>
            <a:r>
              <a:rPr lang="en-US" sz="1400" b="1" dirty="0" smtClean="0">
                <a:latin typeface="Courier" charset="0"/>
                <a:ea typeface="Courier" charset="0"/>
                <a:cs typeface="Courier" charset="0"/>
              </a:rPr>
              <a:t> size,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 byte*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 {</a:t>
            </a:r>
          </a:p>
          <a:p>
            <a:pPr marL="0" lvl="0" indent="0">
              <a:spcBef>
                <a:spcPts val="0"/>
              </a:spcBef>
              <a:buClrTx/>
              <a:buSzTx/>
              <a:buNone/>
            </a:pPr>
            <a:r>
              <a:rPr lang="en-US" sz="1400" b="1" dirty="0">
                <a:solidFill>
                  <a:srgbClr val="FF0000"/>
                </a:solidFill>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index</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blkIdx.y</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j = </a:t>
            </a:r>
            <a:r>
              <a:rPr lang="en-US" sz="1400" b="1" dirty="0" err="1" smtClean="0">
                <a:latin typeface="Courier" charset="0"/>
                <a:ea typeface="Courier" charset="0"/>
                <a:cs typeface="Courier" charset="0"/>
              </a:rPr>
              <a:t>blkIdx.x</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if</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&gt;= size || j &gt;= size)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rgb2cmyk_gpgpu_cuda</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Allocate device memory, copy data</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unpack_arrays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src_b</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cudaMalloc</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**)&amp;</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NBYTES);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HtoD</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Invoke kernel on device</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rgb2cmyk_kernel</a:t>
            </a:r>
            <a:r>
              <a:rPr lang="en-US" sz="1400" b="1" dirty="0" smtClean="0">
                <a:solidFill>
                  <a:srgbClr val="00B050"/>
                </a:solidFill>
                <a:latin typeface="Courier" charset="0"/>
                <a:ea typeface="Courier" charset="0"/>
                <a:cs typeface="Courier" charset="0"/>
              </a:rPr>
              <a:t>&lt;&lt;&lt;</a:t>
            </a:r>
            <a:r>
              <a:rPr lang="en-US" sz="1400" b="1" dirty="0" err="1" smtClean="0">
                <a:latin typeface="Courier" charset="0"/>
                <a:ea typeface="Courier" charset="0"/>
                <a:cs typeface="Courier" charset="0"/>
              </a:rPr>
              <a:t>grid,block</a:t>
            </a:r>
            <a:r>
              <a:rPr lang="en-US" sz="1400" b="1" dirty="0" smtClean="0">
                <a:solidFill>
                  <a:srgbClr val="00B050"/>
                </a:solidFill>
                <a:latin typeface="Courier" charset="0"/>
                <a:ea typeface="Courier" charset="0"/>
                <a:cs typeface="Courier" charset="0"/>
              </a:rPr>
              <a:t>&gt;&gt;&gt;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size,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Copy results to output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DtoH</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dst_y</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dst_k</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12</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
        <p:nvSpPr>
          <p:cNvPr id="7" name="Rectangle 6"/>
          <p:cNvSpPr/>
          <p:nvPr/>
        </p:nvSpPr>
        <p:spPr>
          <a:xfrm>
            <a:off x="4618927" y="2777156"/>
            <a:ext cx="4420901" cy="1632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18927" y="5230989"/>
            <a:ext cx="4420901" cy="11119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18927" y="4437234"/>
            <a:ext cx="4420901" cy="7937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0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a:xfrm>
            <a:off x="457200" y="1095375"/>
            <a:ext cx="8559478" cy="1983492"/>
          </a:xfrm>
        </p:spPr>
        <p:txBody>
          <a:bodyPr>
            <a:normAutofit/>
          </a:bodyPr>
          <a:lstStyle/>
          <a:p>
            <a:pPr marL="457200" indent="-457200">
              <a:buFont typeface="+mj-lt"/>
              <a:buAutoNum type="arabicPeriod"/>
            </a:pPr>
            <a:r>
              <a:rPr lang="en-US" dirty="0" smtClean="0"/>
              <a:t>Most platforms have low productivity (except CMP-TBB)</a:t>
            </a:r>
          </a:p>
          <a:p>
            <a:pPr marL="457200" indent="-457200">
              <a:buFont typeface="+mj-lt"/>
              <a:buAutoNum type="arabicPeriod"/>
            </a:pPr>
            <a:r>
              <a:rPr lang="en-US" dirty="0" smtClean="0"/>
              <a:t>Low portability even using the same SW framework</a:t>
            </a:r>
          </a:p>
          <a:p>
            <a:pPr marL="457200" indent="-457200">
              <a:buFont typeface="+mj-lt"/>
              <a:buAutoNum type="arabicPeriod"/>
            </a:pPr>
            <a:r>
              <a:rPr lang="en-US" dirty="0" smtClean="0"/>
              <a:t>Inter-core </a:t>
            </a:r>
            <a:r>
              <a:rPr lang="en-US" dirty="0" smtClean="0"/>
              <a:t>* intra-core parallelism != multiplicative effect</a:t>
            </a:r>
          </a:p>
          <a:p>
            <a:pPr marL="457200" indent="-457200">
              <a:buFont typeface="+mj-lt"/>
              <a:buAutoNum type="arabicPeriod"/>
            </a:pPr>
            <a:r>
              <a:rPr lang="en-US" dirty="0" smtClean="0"/>
              <a:t>Performance on irregular apps not resource-proportional</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13</a:t>
            </a:fld>
            <a:endParaRPr lang="en-US" dirty="0"/>
          </a:p>
        </p:txBody>
      </p:sp>
      <p:sp>
        <p:nvSpPr>
          <p:cNvPr id="6" name="Rectangle 5"/>
          <p:cNvSpPr/>
          <p:nvPr/>
        </p:nvSpPr>
        <p:spPr>
          <a:xfrm>
            <a:off x="231494" y="239595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494" y="196523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1494" y="1519667"/>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1494" y="973304"/>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5"/>
          <p:cNvSpPr txBox="1">
            <a:spLocks/>
          </p:cNvSpPr>
          <p:nvPr/>
        </p:nvSpPr>
        <p:spPr>
          <a:xfrm>
            <a:off x="457200" y="3576902"/>
            <a:ext cx="8686800" cy="241428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pPr>
            <a:r>
              <a:rPr lang="en-US" b="1" dirty="0" smtClean="0"/>
              <a:t>Productivity</a:t>
            </a:r>
            <a:r>
              <a:rPr lang="en-US" dirty="0" smtClean="0"/>
              <a:t> of TBB for all inter-/intra-core parallelism</a:t>
            </a:r>
          </a:p>
          <a:p>
            <a:pPr>
              <a:lnSpc>
                <a:spcPct val="150000"/>
              </a:lnSpc>
            </a:pPr>
            <a:r>
              <a:rPr lang="en-US" b="1" dirty="0" smtClean="0"/>
              <a:t>Portability</a:t>
            </a:r>
            <a:r>
              <a:rPr lang="en-US" dirty="0" smtClean="0"/>
              <a:t> that allows single implementation on all targets</a:t>
            </a:r>
          </a:p>
          <a:p>
            <a:pPr>
              <a:lnSpc>
                <a:spcPct val="150000"/>
              </a:lnSpc>
            </a:pPr>
            <a:r>
              <a:rPr lang="en-US" dirty="0" smtClean="0"/>
              <a:t>Better guarantee of high </a:t>
            </a:r>
            <a:r>
              <a:rPr lang="en-US" b="1" dirty="0" smtClean="0"/>
              <a:t>performance</a:t>
            </a:r>
            <a:r>
              <a:rPr lang="en-US" dirty="0" smtClean="0"/>
              <a:t> on regular/irregular</a:t>
            </a:r>
            <a:endParaRPr lang="en-US" dirty="0"/>
          </a:p>
        </p:txBody>
      </p:sp>
      <p:sp>
        <p:nvSpPr>
          <p:cNvPr id="11" name="Rectangle 10"/>
          <p:cNvSpPr/>
          <p:nvPr/>
        </p:nvSpPr>
        <p:spPr>
          <a:xfrm>
            <a:off x="231494" y="3576902"/>
            <a:ext cx="8785184" cy="196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1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14</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491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Parallelism</a:t>
            </a:r>
            <a:endParaRPr lang="en-US" dirty="0"/>
          </a:p>
        </p:txBody>
      </p:sp>
      <p:sp>
        <p:nvSpPr>
          <p:cNvPr id="3" name="Content Placeholder 2"/>
          <p:cNvSpPr>
            <a:spLocks noGrp="1"/>
          </p:cNvSpPr>
          <p:nvPr>
            <p:ph idx="1"/>
          </p:nvPr>
        </p:nvSpPr>
        <p:spPr>
          <a:xfrm>
            <a:off x="457200" y="1095374"/>
            <a:ext cx="8229600" cy="956461"/>
          </a:xfrm>
        </p:spPr>
        <p:txBody>
          <a:bodyPr>
            <a:normAutofit/>
          </a:bodyPr>
          <a:lstStyle/>
          <a:p>
            <a:r>
              <a:rPr lang="en-US" dirty="0" smtClean="0"/>
              <a:t>Form of task parallelism exposed by </a:t>
            </a:r>
            <a:r>
              <a:rPr lang="en-US" dirty="0" err="1" smtClean="0">
                <a:latin typeface="Courier" charset="0"/>
                <a:ea typeface="Courier" charset="0"/>
                <a:cs typeface="Courier" charset="0"/>
              </a:rPr>
              <a:t>parallel_for</a:t>
            </a:r>
            <a:endParaRPr lang="en-US" dirty="0" smtClean="0">
              <a:latin typeface="Courier" charset="0"/>
              <a:ea typeface="Courier" charset="0"/>
              <a:cs typeface="Courier" charset="0"/>
            </a:endParaRPr>
          </a:p>
          <a:p>
            <a:pPr lvl="1"/>
            <a:r>
              <a:rPr lang="en-US" dirty="0" smtClean="0"/>
              <a:t>Variability across loop iterations due to data-dependent branches</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176440" y="2912632"/>
            <a:ext cx="6590173" cy="654653"/>
          </a:xfrm>
          <a:prstGeom prst="rect">
            <a:avLst/>
          </a:prstGeom>
        </p:spPr>
      </p:pic>
      <p:sp>
        <p:nvSpPr>
          <p:cNvPr id="11" name="Content Placeholder 2"/>
          <p:cNvSpPr txBox="1">
            <a:spLocks/>
          </p:cNvSpPr>
          <p:nvPr/>
        </p:nvSpPr>
        <p:spPr>
          <a:xfrm>
            <a:off x="457200" y="2326237"/>
            <a:ext cx="8229600" cy="76600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mtClean="0"/>
              <a:t>Encode </a:t>
            </a:r>
            <a:r>
              <a:rPr lang="en-US" b="1" i="1" dirty="0" smtClean="0">
                <a:solidFill>
                  <a:srgbClr val="FF0000"/>
                </a:solidFill>
              </a:rPr>
              <a:t>loop-tasks</a:t>
            </a:r>
            <a:r>
              <a:rPr lang="en-US" dirty="0" smtClean="0"/>
              <a:t> as a four-tuple:</a:t>
            </a:r>
            <a:endParaRPr lang="en-US" dirty="0"/>
          </a:p>
        </p:txBody>
      </p:sp>
      <p:sp>
        <p:nvSpPr>
          <p:cNvPr id="12" name="Content Placeholder 2"/>
          <p:cNvSpPr txBox="1">
            <a:spLocks/>
          </p:cNvSpPr>
          <p:nvPr/>
        </p:nvSpPr>
        <p:spPr>
          <a:xfrm>
            <a:off x="1388961" y="4008416"/>
            <a:ext cx="6956386" cy="217246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2000" dirty="0" err="1">
                <a:latin typeface="Courier" charset="0"/>
                <a:ea typeface="Courier" charset="0"/>
                <a:cs typeface="Courier" charset="0"/>
              </a:rPr>
              <a:t>lta</a:t>
            </a:r>
            <a:r>
              <a:rPr lang="en-US" sz="2000" dirty="0">
                <a:latin typeface="Courier" charset="0"/>
                <a:ea typeface="Courier" charset="0"/>
                <a:cs typeface="Courier" charset="0"/>
              </a:rPr>
              <a:t>::</a:t>
            </a:r>
            <a:r>
              <a:rPr lang="en-US" sz="2000" dirty="0" err="1">
                <a:latin typeface="Courier" charset="0"/>
                <a:ea typeface="Courier" charset="0"/>
                <a:cs typeface="Courier" charset="0"/>
              </a:rPr>
              <a:t>parallel_for</a:t>
            </a:r>
            <a:r>
              <a:rPr lang="en-US" sz="2000" dirty="0">
                <a:latin typeface="Courier" charset="0"/>
                <a:ea typeface="Courier" charset="0"/>
                <a:cs typeface="Courier" charset="0"/>
              </a:rPr>
              <a:t>(0, size, [&amp;](</a:t>
            </a:r>
            <a:r>
              <a:rPr lang="en-US" sz="2000" dirty="0" err="1">
                <a:latin typeface="Courier" charset="0"/>
                <a:ea typeface="Courier" charset="0"/>
                <a:cs typeface="Courier" charset="0"/>
              </a:rPr>
              <a:t>int</a:t>
            </a:r>
            <a:r>
              <a:rPr lang="en-US" sz="2000" dirty="0">
                <a:latin typeface="Courier" charset="0"/>
                <a:ea typeface="Courier" charset="0"/>
                <a:cs typeface="Courier" charset="0"/>
              </a:rPr>
              <a:t> </a:t>
            </a:r>
            <a:r>
              <a:rPr lang="en-US" sz="2000" dirty="0" err="1">
                <a:latin typeface="Courier" charset="0"/>
                <a:ea typeface="Courier" charset="0"/>
                <a:cs typeface="Courier" charset="0"/>
              </a:rPr>
              <a:t>i</a:t>
            </a:r>
            <a:r>
              <a:rPr lang="en-US" sz="2000" dirty="0">
                <a:latin typeface="Courier" charset="0"/>
                <a:ea typeface="Courier" charset="0"/>
                <a:cs typeface="Courier" charset="0"/>
              </a:rPr>
              <a:t>) {</a:t>
            </a:r>
          </a:p>
          <a:p>
            <a:pPr marL="0" lvl="0" indent="0">
              <a:spcBef>
                <a:spcPts val="0"/>
              </a:spcBef>
              <a:buClrTx/>
              <a:buSzTx/>
              <a:buNone/>
            </a:pPr>
            <a:r>
              <a:rPr lang="en-US" sz="2000" dirty="0">
                <a:latin typeface="Courier" charset="0"/>
                <a:ea typeface="Courier" charset="0"/>
                <a:cs typeface="Courier" charset="0"/>
              </a:rPr>
              <a:t>  if (</a:t>
            </a:r>
            <a:r>
              <a:rPr lang="en-US" sz="2000" dirty="0" err="1">
                <a:latin typeface="Courier" charset="0"/>
                <a:ea typeface="Courier" charset="0"/>
                <a:cs typeface="Courier" charset="0"/>
              </a:rPr>
              <a:t>src</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].cond0)</a:t>
            </a:r>
          </a:p>
          <a:p>
            <a:pPr marL="0" lvl="0" indent="0">
              <a:spcBef>
                <a:spcPts val="0"/>
              </a:spcBef>
              <a:buClrTx/>
              <a:buSzTx/>
              <a:buNone/>
            </a:pPr>
            <a:r>
              <a:rPr lang="en-US" sz="2000" dirty="0">
                <a:latin typeface="Courier" charset="0"/>
                <a:ea typeface="Courier" charset="0"/>
                <a:cs typeface="Courier" charset="0"/>
              </a:rPr>
              <a:t>    </a:t>
            </a:r>
            <a:r>
              <a:rPr lang="en-US" sz="2000" dirty="0" err="1">
                <a:latin typeface="Courier" charset="0"/>
                <a:ea typeface="Courier" charset="0"/>
                <a:cs typeface="Courier" charset="0"/>
              </a:rPr>
              <a:t>dst</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 = task0();</a:t>
            </a:r>
          </a:p>
          <a:p>
            <a:pPr marL="0" lvl="0" indent="0">
              <a:spcBef>
                <a:spcPts val="0"/>
              </a:spcBef>
              <a:buClrTx/>
              <a:buSzTx/>
              <a:buNone/>
            </a:pPr>
            <a:r>
              <a:rPr lang="en-US" sz="2000" dirty="0">
                <a:latin typeface="Courier" charset="0"/>
                <a:ea typeface="Courier" charset="0"/>
                <a:cs typeface="Courier" charset="0"/>
              </a:rPr>
              <a:t>  else if (</a:t>
            </a:r>
            <a:r>
              <a:rPr lang="en-US" sz="2000" dirty="0" err="1">
                <a:latin typeface="Courier" charset="0"/>
                <a:ea typeface="Courier" charset="0"/>
                <a:cs typeface="Courier" charset="0"/>
              </a:rPr>
              <a:t>src</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].cond1)</a:t>
            </a:r>
          </a:p>
          <a:p>
            <a:pPr marL="0" lvl="0" indent="0">
              <a:spcBef>
                <a:spcPts val="0"/>
              </a:spcBef>
              <a:buClrTx/>
              <a:buSzTx/>
              <a:buNone/>
            </a:pPr>
            <a:r>
              <a:rPr lang="en-US" sz="2000" dirty="0">
                <a:latin typeface="Courier" charset="0"/>
                <a:ea typeface="Courier" charset="0"/>
                <a:cs typeface="Courier" charset="0"/>
              </a:rPr>
              <a:t>    </a:t>
            </a:r>
            <a:r>
              <a:rPr lang="en-US" sz="2000" dirty="0" err="1">
                <a:latin typeface="Courier" charset="0"/>
                <a:ea typeface="Courier" charset="0"/>
                <a:cs typeface="Courier" charset="0"/>
              </a:rPr>
              <a:t>dst</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 = task1();</a:t>
            </a:r>
          </a:p>
          <a:p>
            <a:pPr marL="0" lvl="0" indent="0">
              <a:spcBef>
                <a:spcPts val="0"/>
              </a:spcBef>
              <a:buClrTx/>
              <a:buSzTx/>
              <a:buNone/>
            </a:pPr>
            <a:r>
              <a:rPr lang="en-US" sz="2000" dirty="0">
                <a:latin typeface="Courier" charset="0"/>
                <a:ea typeface="Courier" charset="0"/>
                <a:cs typeface="Courier" charset="0"/>
              </a:rPr>
              <a:t>});</a:t>
            </a:r>
          </a:p>
        </p:txBody>
      </p:sp>
      <p:grpSp>
        <p:nvGrpSpPr>
          <p:cNvPr id="19" name="Group 18"/>
          <p:cNvGrpSpPr/>
          <p:nvPr/>
        </p:nvGrpSpPr>
        <p:grpSpPr>
          <a:xfrm>
            <a:off x="1678326" y="3500194"/>
            <a:ext cx="3539929" cy="2108189"/>
            <a:chOff x="1678326" y="3500194"/>
            <a:chExt cx="3539929" cy="2108189"/>
          </a:xfrm>
        </p:grpSpPr>
        <p:sp>
          <p:nvSpPr>
            <p:cNvPr id="13" name="Rectangle 12"/>
            <p:cNvSpPr/>
            <p:nvPr/>
          </p:nvSpPr>
          <p:spPr>
            <a:xfrm>
              <a:off x="1678326" y="4345298"/>
              <a:ext cx="3539929" cy="1263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1956122" y="3500194"/>
              <a:ext cx="34724" cy="862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634820" y="3491973"/>
            <a:ext cx="2430315" cy="894725"/>
            <a:chOff x="3634820" y="3491973"/>
            <a:chExt cx="2430315" cy="894725"/>
          </a:xfrm>
        </p:grpSpPr>
        <p:sp>
          <p:nvSpPr>
            <p:cNvPr id="21" name="Rectangle 20"/>
            <p:cNvSpPr/>
            <p:nvPr/>
          </p:nvSpPr>
          <p:spPr>
            <a:xfrm>
              <a:off x="5554289" y="4097331"/>
              <a:ext cx="510846" cy="289367"/>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1" idx="0"/>
            </p:cNvCxnSpPr>
            <p:nvPr/>
          </p:nvCxnSpPr>
          <p:spPr>
            <a:xfrm flipH="1" flipV="1">
              <a:off x="3634820" y="3491973"/>
              <a:ext cx="2174892" cy="605358"/>
            </a:xfrm>
            <a:prstGeom prst="straightConnector1">
              <a:avLst/>
            </a:prstGeom>
            <a:ln w="38100">
              <a:solidFill>
                <a:srgbClr val="3E6E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171686" y="3474777"/>
            <a:ext cx="2802770" cy="896978"/>
            <a:chOff x="4171686" y="3474777"/>
            <a:chExt cx="2802770" cy="896978"/>
          </a:xfrm>
        </p:grpSpPr>
        <p:sp>
          <p:nvSpPr>
            <p:cNvPr id="28" name="Rectangle 27"/>
            <p:cNvSpPr/>
            <p:nvPr/>
          </p:nvSpPr>
          <p:spPr>
            <a:xfrm>
              <a:off x="4171686" y="4019665"/>
              <a:ext cx="261800"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564386" y="4024841"/>
              <a:ext cx="793675"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28" idx="0"/>
            </p:cNvCxnSpPr>
            <p:nvPr/>
          </p:nvCxnSpPr>
          <p:spPr>
            <a:xfrm flipV="1">
              <a:off x="4302586" y="3511443"/>
              <a:ext cx="1070378" cy="5082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p:cNvCxnSpPr>
            <p:nvPr/>
          </p:nvCxnSpPr>
          <p:spPr>
            <a:xfrm flipV="1">
              <a:off x="4961224" y="3474777"/>
              <a:ext cx="2013232" cy="5500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Slide Number Placeholder 3"/>
          <p:cNvSpPr>
            <a:spLocks noGrp="1"/>
          </p:cNvSpPr>
          <p:nvPr>
            <p:ph type="sldNum" sz="quarter" idx="4"/>
          </p:nvPr>
        </p:nvSpPr>
        <p:spPr>
          <a:xfrm>
            <a:off x="6791044" y="6549736"/>
            <a:ext cx="2133600" cy="365125"/>
          </a:xfrm>
        </p:spPr>
        <p:txBody>
          <a:bodyPr/>
          <a:lstStyle/>
          <a:p>
            <a:r>
              <a:rPr lang="en-US" dirty="0" smtClean="0"/>
              <a:t>15</a:t>
            </a:r>
            <a:endParaRPr lang="en-US" dirty="0"/>
          </a:p>
        </p:txBody>
      </p:sp>
    </p:spTree>
    <p:extLst>
      <p:ext uri="{BB962C8B-B14F-4D97-AF65-F5344CB8AC3E}">
        <p14:creationId xmlns:p14="http://schemas.microsoft.com/office/powerpoint/2010/main" val="6330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8815"/>
            <a:ext cx="914962" cy="779269"/>
          </a:xfrm>
          <a:prstGeom prst="rect">
            <a:avLst/>
          </a:prstGeom>
        </p:spPr>
      </p:pic>
      <p:sp>
        <p:nvSpPr>
          <p:cNvPr id="7" name="Content Placeholder 2"/>
          <p:cNvSpPr txBox="1">
            <a:spLocks/>
          </p:cNvSpPr>
          <p:nvPr/>
        </p:nvSpPr>
        <p:spPr>
          <a:xfrm>
            <a:off x="457199" y="1138084"/>
            <a:ext cx="8339559" cy="526271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err="1" smtClean="0">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p>
          <a:p>
            <a:pPr marL="0" lvl="0" indent="0">
              <a:spcBef>
                <a:spcPts val="0"/>
              </a:spcBef>
              <a:buClrTx/>
              <a:buSzTx/>
              <a:buNone/>
            </a:pPr>
            <a:endParaRPr lang="en-US" sz="1800" dirty="0">
              <a:latin typeface="Courier" charset="0"/>
              <a:ea typeface="Courier" charset="0"/>
              <a:cs typeface="Courier" charset="0"/>
            </a:endParaRPr>
          </a:p>
          <a:p>
            <a:pPr marL="0" lvl="0" indent="0">
              <a:spcBef>
                <a:spcPts val="0"/>
              </a:spcBef>
              <a:buClrTx/>
              <a:buSzTx/>
              <a:buNone/>
            </a:pPr>
            <a:endParaRPr lang="en-US" sz="1800" dirty="0" smtClean="0">
              <a:solidFill>
                <a:schemeClr val="tx1"/>
              </a:solidFill>
              <a:latin typeface="Courier" charset="0"/>
              <a:ea typeface="Courier" charset="0"/>
              <a:cs typeface="Courier" charset="0"/>
            </a:endParaRPr>
          </a:p>
          <a:p>
            <a:pPr marL="0" lvl="0" indent="0">
              <a:spcBef>
                <a:spcPts val="0"/>
              </a:spcBef>
              <a:buClrTx/>
              <a:buSzTx/>
              <a:buNone/>
            </a:pPr>
            <a:r>
              <a:rPr lang="en-US" sz="1800" dirty="0" smtClean="0">
                <a:solidFill>
                  <a:schemeClr val="tx1"/>
                </a:solidFill>
                <a:latin typeface="Courier" charset="0"/>
                <a:ea typeface="Courier" charset="0"/>
                <a:cs typeface="Courier" charset="0"/>
              </a:rPr>
              <a:t>LTA_PARALLEL_FOR(0</a:t>
            </a:r>
            <a:r>
              <a:rPr lang="en-US" sz="1800" dirty="0">
                <a:solidFill>
                  <a:schemeClr val="tx1"/>
                </a:solidFill>
                <a:latin typeface="Courier" charset="0"/>
                <a:ea typeface="Courier" charset="0"/>
                <a:cs typeface="Courier" charset="0"/>
              </a:rPr>
              <a:t>, size, (</a:t>
            </a:r>
            <a:r>
              <a:rPr lang="en-US" sz="1800" dirty="0" err="1">
                <a:solidFill>
                  <a:schemeClr val="tx1"/>
                </a:solidFill>
                <a:latin typeface="Courier" charset="0"/>
                <a:ea typeface="Courier" charset="0"/>
                <a:cs typeface="Courier" charset="0"/>
              </a:rPr>
              <a:t>dst</a:t>
            </a:r>
            <a:r>
              <a:rPr lang="en-US" sz="1800" dirty="0">
                <a:solidFill>
                  <a:schemeClr val="tx1"/>
                </a:solidFill>
                <a:latin typeface="Courier" charset="0"/>
                <a:ea typeface="Courier" charset="0"/>
                <a:cs typeface="Courier" charset="0"/>
              </a:rPr>
              <a:t>, </a:t>
            </a:r>
            <a:r>
              <a:rPr lang="en-US" sz="1800" dirty="0" err="1">
                <a:solidFill>
                  <a:schemeClr val="tx1"/>
                </a:solidFill>
                <a:latin typeface="Courier" charset="0"/>
                <a:ea typeface="Courier" charset="0"/>
                <a:cs typeface="Courier" charset="0"/>
              </a:rPr>
              <a:t>src</a:t>
            </a:r>
            <a:r>
              <a:rPr lang="en-US" sz="1800" dirty="0">
                <a:solidFill>
                  <a:schemeClr val="tx1"/>
                </a:solidFill>
                <a:latin typeface="Courier" charset="0"/>
                <a:ea typeface="Courier" charset="0"/>
                <a:cs typeface="Courier" charset="0"/>
              </a:rPr>
              <a:t>) ({</a:t>
            </a:r>
          </a:p>
          <a:p>
            <a:pPr marL="0" lvl="0" indent="0">
              <a:spcBef>
                <a:spcPts val="0"/>
              </a:spcBef>
              <a:buClrTx/>
              <a:buSzTx/>
              <a:buNone/>
            </a:pPr>
            <a:r>
              <a:rPr lang="en-US" sz="1800" dirty="0">
                <a:solidFill>
                  <a:schemeClr val="tx1"/>
                </a:solidFill>
                <a:latin typeface="Courier" charset="0"/>
                <a:ea typeface="Courier" charset="0"/>
                <a:cs typeface="Courier" charset="0"/>
              </a:rPr>
              <a:t>  if (</a:t>
            </a:r>
            <a:r>
              <a:rPr lang="en-US" sz="1800" dirty="0" err="1">
                <a:solidFill>
                  <a:schemeClr val="tx1"/>
                </a:solidFill>
                <a:latin typeface="Courier" charset="0"/>
                <a:ea typeface="Courier" charset="0"/>
                <a:cs typeface="Courier" charset="0"/>
              </a:rPr>
              <a:t>src</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].cond0)</a:t>
            </a:r>
          </a:p>
          <a:p>
            <a:pPr marL="0" lvl="0" indent="0">
              <a:spcBef>
                <a:spcPts val="0"/>
              </a:spcBef>
              <a:buClrTx/>
              <a:buSzTx/>
              <a:buNone/>
            </a:pPr>
            <a:r>
              <a:rPr lang="en-US" sz="1800" dirty="0">
                <a:solidFill>
                  <a:schemeClr val="tx1"/>
                </a:solidFill>
                <a:latin typeface="Courier" charset="0"/>
                <a:ea typeface="Courier" charset="0"/>
                <a:cs typeface="Courier" charset="0"/>
              </a:rPr>
              <a:t>    </a:t>
            </a:r>
            <a:r>
              <a:rPr lang="en-US" sz="1800" dirty="0" err="1">
                <a:solidFill>
                  <a:schemeClr val="tx1"/>
                </a:solidFill>
                <a:latin typeface="Courier" charset="0"/>
                <a:ea typeface="Courier" charset="0"/>
                <a:cs typeface="Courier" charset="0"/>
              </a:rPr>
              <a:t>dst</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 = task0();</a:t>
            </a:r>
          </a:p>
          <a:p>
            <a:pPr marL="0" lvl="0" indent="0">
              <a:spcBef>
                <a:spcPts val="0"/>
              </a:spcBef>
              <a:buClrTx/>
              <a:buSzTx/>
              <a:buNone/>
            </a:pPr>
            <a:r>
              <a:rPr lang="en-US" sz="1800" dirty="0">
                <a:solidFill>
                  <a:schemeClr val="tx1"/>
                </a:solidFill>
                <a:latin typeface="Courier" charset="0"/>
                <a:ea typeface="Courier" charset="0"/>
                <a:cs typeface="Courier" charset="0"/>
              </a:rPr>
              <a:t>  else if (</a:t>
            </a:r>
            <a:r>
              <a:rPr lang="en-US" sz="1800" dirty="0" err="1">
                <a:solidFill>
                  <a:schemeClr val="tx1"/>
                </a:solidFill>
                <a:latin typeface="Courier" charset="0"/>
                <a:ea typeface="Courier" charset="0"/>
                <a:cs typeface="Courier" charset="0"/>
              </a:rPr>
              <a:t>src</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].cond1)</a:t>
            </a:r>
          </a:p>
          <a:p>
            <a:pPr marL="0" lvl="0" indent="0">
              <a:spcBef>
                <a:spcPts val="0"/>
              </a:spcBef>
              <a:buClrTx/>
              <a:buSzTx/>
              <a:buNone/>
            </a:pPr>
            <a:r>
              <a:rPr lang="en-US" sz="1800" dirty="0">
                <a:solidFill>
                  <a:schemeClr val="tx1"/>
                </a:solidFill>
                <a:latin typeface="Courier" charset="0"/>
                <a:ea typeface="Courier" charset="0"/>
                <a:cs typeface="Courier" charset="0"/>
              </a:rPr>
              <a:t>    </a:t>
            </a:r>
            <a:r>
              <a:rPr lang="en-US" sz="1800" dirty="0" err="1">
                <a:solidFill>
                  <a:schemeClr val="tx1"/>
                </a:solidFill>
                <a:latin typeface="Courier" charset="0"/>
                <a:ea typeface="Courier" charset="0"/>
                <a:cs typeface="Courier" charset="0"/>
              </a:rPr>
              <a:t>dst</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 = task1();</a:t>
            </a:r>
          </a:p>
          <a:p>
            <a:pPr marL="0" lvl="0" indent="0">
              <a:spcBef>
                <a:spcPts val="0"/>
              </a:spcBef>
              <a:buClrTx/>
              <a:buSzTx/>
              <a:buNone/>
            </a:pPr>
            <a:r>
              <a:rPr lang="en-US" sz="1800" dirty="0" smtClean="0">
                <a:solidFill>
                  <a:schemeClr val="tx1"/>
                </a:solidFill>
                <a:latin typeface="Courier" charset="0"/>
                <a:ea typeface="Courier" charset="0"/>
                <a:cs typeface="Courier" charset="0"/>
              </a:rPr>
              <a:t>}));</a:t>
            </a:r>
            <a:endParaRPr lang="en-US" sz="1800" dirty="0">
              <a:solidFill>
                <a:schemeClr val="tx1"/>
              </a:solidFill>
              <a:latin typeface="Courier" charset="0"/>
              <a:ea typeface="Courier" charset="0"/>
              <a:cs typeface="Courier" charset="0"/>
            </a:endParaRPr>
          </a:p>
        </p:txBody>
      </p:sp>
      <p:sp>
        <p:nvSpPr>
          <p:cNvPr id="18" name="Slide Number Placeholder 3"/>
          <p:cNvSpPr>
            <a:spLocks noGrp="1"/>
          </p:cNvSpPr>
          <p:nvPr>
            <p:ph type="sldNum" sz="quarter" idx="4"/>
          </p:nvPr>
        </p:nvSpPr>
        <p:spPr>
          <a:xfrm>
            <a:off x="6791044" y="6549736"/>
            <a:ext cx="2133600" cy="365125"/>
          </a:xfrm>
        </p:spPr>
        <p:txBody>
          <a:bodyPr/>
          <a:lstStyle/>
          <a:p>
            <a:r>
              <a:rPr lang="en-US" dirty="0" smtClean="0"/>
              <a:t>16</a:t>
            </a:r>
            <a:endParaRPr lang="en-US" dirty="0"/>
          </a:p>
        </p:txBody>
      </p:sp>
    </p:spTree>
    <p:extLst>
      <p:ext uri="{BB962C8B-B14F-4D97-AF65-F5344CB8AC3E}">
        <p14:creationId xmlns:p14="http://schemas.microsoft.com/office/powerpoint/2010/main" val="1166874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17</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17" name="Picture 1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09678" y="1337668"/>
            <a:ext cx="8924644" cy="4752372"/>
          </a:xfrm>
          <a:prstGeom prst="rect">
            <a:avLst/>
          </a:prstGeom>
        </p:spPr>
      </p:pic>
      <p:pic>
        <p:nvPicPr>
          <p:cNvPr id="18" name="Picture 1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19" name="Picture 1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21" name="Picture 20"/>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09678" y="1337667"/>
            <a:ext cx="8924644" cy="4752372"/>
          </a:xfrm>
          <a:prstGeom prst="rect">
            <a:avLst/>
          </a:prstGeom>
        </p:spPr>
      </p:pic>
      <p:pic>
        <p:nvPicPr>
          <p:cNvPr id="23" name="Picture 22"/>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3" name="Picture 2"/>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09778" y="1337666"/>
            <a:ext cx="8924544" cy="4752320"/>
          </a:xfrm>
          <a:prstGeom prst="rect">
            <a:avLst/>
          </a:prstGeom>
        </p:spPr>
      </p:pic>
      <p:pic>
        <p:nvPicPr>
          <p:cNvPr id="26" name="Picture 25"/>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mc:AlternateContent xmlns:mc="http://schemas.openxmlformats.org/markup-compatibility/2006">
        <mc:Choice xmlns:a14="http://schemas.microsoft.com/office/drawing/2010/main" Requires="a14">
          <p:sp>
            <p:nvSpPr>
              <p:cNvPr id="27" name="Content Placeholder 6"/>
              <p:cNvSpPr>
                <a:spLocks noGrp="1"/>
              </p:cNvSpPr>
              <p:nvPr>
                <p:ph idx="1"/>
              </p:nvPr>
            </p:nvSpPr>
            <p:spPr>
              <a:xfrm>
                <a:off x="5459955" y="2621924"/>
                <a:ext cx="3226845" cy="127874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core task size = </a:t>
                </a:r>
                <a14:m>
                  <m:oMath xmlns:m="http://schemas.openxmlformats.org/officeDocument/2006/math">
                    <m:f>
                      <m:fPr>
                        <m:ctrlPr>
                          <a:rPr lang="bg-BG" sz="4000" i="1" smtClean="0">
                            <a:latin typeface="Cambria Math" charset="0"/>
                          </a:rPr>
                        </m:ctrlPr>
                      </m:fPr>
                      <m:num>
                        <m:r>
                          <a:rPr lang="en-US" sz="4000" b="0" i="1" smtClean="0">
                            <a:latin typeface="Cambria Math" charset="0"/>
                          </a:rPr>
                          <m:t>𝑁</m:t>
                        </m:r>
                      </m:num>
                      <m:den>
                        <m:r>
                          <a:rPr lang="en-US" sz="4000" b="0" i="1" smtClean="0">
                            <a:latin typeface="Cambria Math" charset="0"/>
                          </a:rPr>
                          <m:t>𝑘</m:t>
                        </m:r>
                        <m:r>
                          <a:rPr lang="en-US" sz="4000" b="0" i="1" smtClean="0">
                            <a:latin typeface="Cambria Math" charset="0"/>
                          </a:rPr>
                          <m:t>∗</m:t>
                        </m:r>
                        <m:r>
                          <a:rPr lang="en-US" sz="4000" b="0" i="1" smtClean="0">
                            <a:latin typeface="Cambria Math" charset="0"/>
                          </a:rPr>
                          <m:t>𝑃</m:t>
                        </m:r>
                      </m:den>
                    </m:f>
                  </m:oMath>
                </a14:m>
                <a:endParaRPr lang="en-US" sz="4000" dirty="0"/>
              </a:p>
            </p:txBody>
          </p:sp>
        </mc:Choice>
        <mc:Fallback>
          <p:sp>
            <p:nvSpPr>
              <p:cNvPr id="27" name="Content Placeholder 6"/>
              <p:cNvSpPr>
                <a:spLocks noGrp="1" noRot="1" noChangeAspect="1" noMove="1" noResize="1" noEditPoints="1" noAdjustHandles="1" noChangeArrowheads="1" noChangeShapeType="1" noTextEdit="1"/>
              </p:cNvSpPr>
              <p:nvPr>
                <p:ph idx="1"/>
              </p:nvPr>
            </p:nvSpPr>
            <p:spPr>
              <a:xfrm>
                <a:off x="5459955" y="2621924"/>
                <a:ext cx="3226845" cy="1278744"/>
              </a:xfrm>
              <a:blipFill rotWithShape="0">
                <a:blip r:embed="rId19"/>
                <a:stretch>
                  <a:fillRect l="-3025"/>
                </a:stretch>
              </a:blipFill>
            </p:spPr>
            <p:txBody>
              <a:bodyPr/>
              <a:lstStyle/>
              <a:p>
                <a:r>
                  <a:rPr lang="en-US">
                    <a:noFill/>
                  </a:rPr>
                  <a:t> </a:t>
                </a:r>
              </a:p>
            </p:txBody>
          </p:sp>
        </mc:Fallback>
      </mc:AlternateContent>
    </p:spTree>
    <p:extLst>
      <p:ext uri="{BB962C8B-B14F-4D97-AF65-F5344CB8AC3E}">
        <p14:creationId xmlns:p14="http://schemas.microsoft.com/office/powerpoint/2010/main" val="49496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ISA</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18</a:t>
            </a:fld>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7187"/>
            <a:ext cx="916876" cy="780899"/>
          </a:xfrm>
          <a:prstGeom prst="rect">
            <a:avLst/>
          </a:prstGeom>
        </p:spPr>
      </p:pic>
      <p:sp>
        <p:nvSpPr>
          <p:cNvPr id="7" name="Content Placeholder 6"/>
          <p:cNvSpPr>
            <a:spLocks noGrp="1"/>
          </p:cNvSpPr>
          <p:nvPr>
            <p:ph idx="1"/>
          </p:nvPr>
        </p:nvSpPr>
        <p:spPr>
          <a:xfrm>
            <a:off x="457200" y="4913712"/>
            <a:ext cx="8229600" cy="1563287"/>
          </a:xfrm>
        </p:spPr>
        <p:txBody>
          <a:bodyPr/>
          <a:lstStyle/>
          <a:p>
            <a:r>
              <a:rPr lang="en-US" dirty="0" err="1" smtClean="0">
                <a:latin typeface="Courier" charset="0"/>
                <a:ea typeface="Courier" charset="0"/>
                <a:cs typeface="Courier" charset="0"/>
              </a:rPr>
              <a:t>xpfor</a:t>
            </a:r>
            <a:r>
              <a:rPr lang="en-US" dirty="0" smtClean="0"/>
              <a:t> has same semantics as </a:t>
            </a:r>
            <a:r>
              <a:rPr lang="en-US" dirty="0" err="1" smtClean="0">
                <a:latin typeface="Courier" charset="0"/>
                <a:ea typeface="Courier" charset="0"/>
                <a:cs typeface="Courier" charset="0"/>
              </a:rPr>
              <a:t>jalr</a:t>
            </a:r>
            <a:endParaRPr lang="en-US" dirty="0">
              <a:latin typeface="Courier" charset="0"/>
              <a:ea typeface="Courier" charset="0"/>
              <a:cs typeface="Courier" charset="0"/>
            </a:endParaRPr>
          </a:p>
          <a:p>
            <a:r>
              <a:rPr lang="en-US" dirty="0"/>
              <a:t>Map µtasks to </a:t>
            </a:r>
            <a:r>
              <a:rPr lang="en-US" dirty="0" smtClean="0"/>
              <a:t>µthreads to accelerate </a:t>
            </a:r>
            <a:r>
              <a:rPr lang="en-US" dirty="0" smtClean="0"/>
              <a:t>execution</a:t>
            </a:r>
          </a:p>
          <a:p>
            <a:r>
              <a:rPr lang="en-US" dirty="0" smtClean="0"/>
              <a:t>LTA runtime </a:t>
            </a:r>
            <a:r>
              <a:rPr lang="en-US" dirty="0"/>
              <a:t>uses </a:t>
            </a:r>
            <a:r>
              <a:rPr lang="en-US" dirty="0" smtClean="0"/>
              <a:t>µthread-aware task partitioning</a:t>
            </a:r>
            <a:endParaRPr lang="en-US" dirty="0" smtClean="0"/>
          </a:p>
        </p:txBody>
      </p:sp>
      <p:pic>
        <p:nvPicPr>
          <p:cNvPr id="8" name="Picture 7"/>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27543" y="1135043"/>
            <a:ext cx="8688912" cy="3652544"/>
          </a:xfrm>
          <a:prstGeom prst="rect">
            <a:avLst/>
          </a:prstGeom>
        </p:spPr>
      </p:pic>
      <p:pic>
        <p:nvPicPr>
          <p:cNvPr id="9" name="Picture 8"/>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228599" y="1135931"/>
            <a:ext cx="8686800" cy="3651655"/>
          </a:xfrm>
          <a:prstGeom prst="rect">
            <a:avLst/>
          </a:prstGeom>
        </p:spPr>
      </p:pic>
      <p:pic>
        <p:nvPicPr>
          <p:cNvPr id="10" name="Picture 9"/>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228599" y="1135043"/>
            <a:ext cx="8686800" cy="3651655"/>
          </a:xfrm>
          <a:prstGeom prst="rect">
            <a:avLst/>
          </a:prstGeom>
        </p:spPr>
      </p:pic>
      <p:sp>
        <p:nvSpPr>
          <p:cNvPr id="11" name="Content Placeholder 2"/>
          <p:cNvSpPr txBox="1">
            <a:spLocks/>
          </p:cNvSpPr>
          <p:nvPr/>
        </p:nvSpPr>
        <p:spPr>
          <a:xfrm>
            <a:off x="4427316" y="1050567"/>
            <a:ext cx="4488083" cy="269706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smtClean="0">
                <a:solidFill>
                  <a:srgbClr val="FF0000"/>
                </a:solidFill>
                <a:latin typeface="Courier" charset="0"/>
                <a:ea typeface="Courier" charset="0"/>
                <a:cs typeface="Courier" charset="0"/>
              </a:rPr>
              <a:t>// $a0</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smtClean="0">
                <a:solidFill>
                  <a:srgbClr val="FF0000"/>
                </a:solidFill>
                <a:latin typeface="Courier" charset="0"/>
                <a:ea typeface="Courier" charset="0"/>
                <a:cs typeface="Courier" charset="0"/>
              </a:rPr>
              <a:t>// $a1</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smtClean="0">
                <a:solidFill>
                  <a:srgbClr val="FF0000"/>
                </a:solidFill>
                <a:latin typeface="Courier" charset="0"/>
                <a:ea typeface="Courier" charset="0"/>
                <a:cs typeface="Courier" charset="0"/>
              </a:rPr>
              <a:t>// $a2</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r>
              <a:rPr lang="en-US" sz="1800" dirty="0" smtClean="0">
                <a:solidFill>
                  <a:srgbClr val="FF0000"/>
                </a:solidFill>
                <a:latin typeface="Courier" charset="0"/>
                <a:ea typeface="Courier" charset="0"/>
                <a:cs typeface="Courier" charset="0"/>
              </a:rPr>
              <a:t>// $a3</a:t>
            </a:r>
          </a:p>
          <a:p>
            <a:pPr marL="0" lvl="0" indent="0">
              <a:spcBef>
                <a:spcPts val="0"/>
              </a:spcBef>
              <a:buClrTx/>
              <a:buSzTx/>
              <a:buNone/>
            </a:pPr>
            <a:r>
              <a:rPr lang="en-US" sz="1800" dirty="0" smtClean="0">
                <a:latin typeface="Courier" charset="0"/>
                <a:ea typeface="Courier" charset="0"/>
                <a:cs typeface="Courier" charset="0"/>
              </a:rPr>
              <a:t>) { ... }</a:t>
            </a:r>
          </a:p>
        </p:txBody>
      </p:sp>
    </p:spTree>
    <p:extLst>
      <p:ext uri="{BB962C8B-B14F-4D97-AF65-F5344CB8AC3E}">
        <p14:creationId xmlns:p14="http://schemas.microsoft.com/office/powerpoint/2010/main" val="29622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19</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437548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a:t>
            </a:fld>
            <a:endParaRPr lang="en-US" dirty="0"/>
          </a:p>
        </p:txBody>
      </p:sp>
      <p:pic>
        <p:nvPicPr>
          <p:cNvPr id="10" name="Content Placeholder 9"/>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283577" y="4530168"/>
            <a:ext cx="2871431" cy="1875669"/>
          </a:xfrm>
        </p:spPr>
      </p:pic>
      <p:pic>
        <p:nvPicPr>
          <p:cNvPr id="12" name="Picture 1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55854" y="1147892"/>
            <a:ext cx="6985320" cy="2688022"/>
          </a:xfrm>
          <a:prstGeom prst="rect">
            <a:avLst/>
          </a:prstGeom>
        </p:spPr>
      </p:pic>
      <p:pic>
        <p:nvPicPr>
          <p:cNvPr id="13" name="Picture 12"/>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255854" y="1148427"/>
            <a:ext cx="6985320" cy="2688022"/>
          </a:xfrm>
          <a:prstGeom prst="rect">
            <a:avLst/>
          </a:prstGeom>
        </p:spPr>
      </p:pic>
      <p:pic>
        <p:nvPicPr>
          <p:cNvPr id="14" name="Picture 13"/>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255854" y="1147357"/>
            <a:ext cx="6986016" cy="2688290"/>
          </a:xfrm>
          <a:prstGeom prst="rect">
            <a:avLst/>
          </a:prstGeom>
        </p:spPr>
      </p:pic>
      <p:pic>
        <p:nvPicPr>
          <p:cNvPr id="15" name="Picture 14"/>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3528600" y="4463224"/>
            <a:ext cx="2958295" cy="1942614"/>
          </a:xfrm>
          <a:prstGeom prst="rect">
            <a:avLst/>
          </a:prstGeom>
        </p:spPr>
      </p:pic>
      <p:pic>
        <p:nvPicPr>
          <p:cNvPr id="16" name="Picture 15"/>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6791044" y="4345922"/>
            <a:ext cx="2069340" cy="2159012"/>
          </a:xfrm>
          <a:prstGeom prst="rect">
            <a:avLst/>
          </a:prstGeom>
        </p:spPr>
      </p:pic>
      <p:sp>
        <p:nvSpPr>
          <p:cNvPr id="17" name="TextBox 16"/>
          <p:cNvSpPr txBox="1"/>
          <p:nvPr/>
        </p:nvSpPr>
        <p:spPr>
          <a:xfrm>
            <a:off x="637211" y="4161256"/>
            <a:ext cx="2146742" cy="369332"/>
          </a:xfrm>
          <a:prstGeom prst="rect">
            <a:avLst/>
          </a:prstGeom>
          <a:noFill/>
        </p:spPr>
        <p:txBody>
          <a:bodyPr wrap="none" rtlCol="0">
            <a:spAutoFit/>
          </a:bodyPr>
          <a:lstStyle/>
          <a:p>
            <a:r>
              <a:rPr lang="en-US" smtClean="0"/>
              <a:t>Intel Xeon E5 2600</a:t>
            </a:r>
            <a:endParaRPr lang="en-US"/>
          </a:p>
        </p:txBody>
      </p:sp>
      <p:sp>
        <p:nvSpPr>
          <p:cNvPr id="18" name="TextBox 17"/>
          <p:cNvSpPr txBox="1"/>
          <p:nvPr/>
        </p:nvSpPr>
        <p:spPr>
          <a:xfrm>
            <a:off x="3899655" y="4123903"/>
            <a:ext cx="2334870" cy="369332"/>
          </a:xfrm>
          <a:prstGeom prst="rect">
            <a:avLst/>
          </a:prstGeom>
          <a:noFill/>
        </p:spPr>
        <p:txBody>
          <a:bodyPr wrap="none" rtlCol="0">
            <a:spAutoFit/>
          </a:bodyPr>
          <a:lstStyle/>
          <a:p>
            <a:r>
              <a:rPr lang="en-US" dirty="0" smtClean="0"/>
              <a:t>Intel Xeon Phi 5110P</a:t>
            </a:r>
            <a:endParaRPr lang="en-US" dirty="0"/>
          </a:p>
        </p:txBody>
      </p:sp>
      <p:sp>
        <p:nvSpPr>
          <p:cNvPr id="19" name="TextBox 18"/>
          <p:cNvSpPr txBox="1"/>
          <p:nvPr/>
        </p:nvSpPr>
        <p:spPr>
          <a:xfrm>
            <a:off x="6791044" y="3954189"/>
            <a:ext cx="2014719" cy="369332"/>
          </a:xfrm>
          <a:prstGeom prst="rect">
            <a:avLst/>
          </a:prstGeom>
          <a:noFill/>
        </p:spPr>
        <p:txBody>
          <a:bodyPr wrap="none" rtlCol="0">
            <a:spAutoFit/>
          </a:bodyPr>
          <a:lstStyle/>
          <a:p>
            <a:r>
              <a:rPr lang="en-US" smtClean="0"/>
              <a:t>NVIDIA Tesla K20</a:t>
            </a:r>
            <a:endParaRPr lang="en-US" dirty="0"/>
          </a:p>
        </p:txBody>
      </p:sp>
      <p:sp>
        <p:nvSpPr>
          <p:cNvPr id="20" name="Rectangle 19"/>
          <p:cNvSpPr/>
          <p:nvPr/>
        </p:nvSpPr>
        <p:spPr>
          <a:xfrm>
            <a:off x="104172" y="3931788"/>
            <a:ext cx="8935656" cy="2595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txBox="1">
            <a:spLocks/>
          </p:cNvSpPr>
          <p:nvPr/>
        </p:nvSpPr>
        <p:spPr>
          <a:xfrm>
            <a:off x="457200" y="3974974"/>
            <a:ext cx="8582628" cy="259554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Productivity</a:t>
            </a:r>
          </a:p>
          <a:p>
            <a:pPr lvl="1"/>
            <a:r>
              <a:rPr lang="en-US" dirty="0"/>
              <a:t>H</a:t>
            </a:r>
            <a:r>
              <a:rPr lang="en-US" dirty="0" smtClean="0"/>
              <a:t>ow easy is it to implement and optimize applications?</a:t>
            </a:r>
          </a:p>
          <a:p>
            <a:r>
              <a:rPr lang="en-US" dirty="0" smtClean="0"/>
              <a:t>Portability</a:t>
            </a:r>
          </a:p>
          <a:p>
            <a:pPr lvl="1"/>
            <a:r>
              <a:rPr lang="en-US" dirty="0" smtClean="0"/>
              <a:t>How easy is it to port applications across platforms?</a:t>
            </a:r>
          </a:p>
          <a:p>
            <a:r>
              <a:rPr lang="en-US" dirty="0" smtClean="0"/>
              <a:t>Performance</a:t>
            </a:r>
          </a:p>
          <a:p>
            <a:pPr lvl="1"/>
            <a:r>
              <a:rPr lang="en-US" dirty="0" smtClean="0"/>
              <a:t>How easy is it to achieve speedups for wide range of applications?</a:t>
            </a:r>
            <a:endParaRPr lang="en-US" dirty="0"/>
          </a:p>
        </p:txBody>
      </p:sp>
      <p:sp>
        <p:nvSpPr>
          <p:cNvPr id="3" name="Rectangle 2"/>
          <p:cNvSpPr/>
          <p:nvPr/>
        </p:nvSpPr>
        <p:spPr>
          <a:xfrm>
            <a:off x="2013995" y="2627454"/>
            <a:ext cx="1655180" cy="86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013299" y="1481757"/>
            <a:ext cx="1655180" cy="86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6904" y="1503349"/>
            <a:ext cx="1702174" cy="1760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1" grpId="0"/>
      <p:bldP spid="3" grpId="0" animBg="1"/>
      <p:bldP spid="22"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Tightly Coupled LTA Engine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20</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371600" y="1025679"/>
            <a:ext cx="6400800" cy="5468573"/>
          </a:xfrm>
          <a:prstGeom prst="rect">
            <a:avLst/>
          </a:prstGeom>
        </p:spPr>
      </p:pic>
      <p:sp>
        <p:nvSpPr>
          <p:cNvPr id="6" name="Rectangle 5"/>
          <p:cNvSpPr/>
          <p:nvPr/>
        </p:nvSpPr>
        <p:spPr>
          <a:xfrm>
            <a:off x="5546765" y="925975"/>
            <a:ext cx="2488557" cy="5585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71596" y="3187155"/>
            <a:ext cx="904126" cy="1489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18983834">
            <a:off x="6089703" y="2740711"/>
            <a:ext cx="398985" cy="411989"/>
          </a:xfrm>
          <a:prstGeom prst="plus">
            <a:avLst>
              <a:gd name="adj" fmla="val 465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33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Loosely Coupled LTA Engine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21</a:t>
            </a:fld>
            <a:endParaRPr lang="en-US" dirty="0"/>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456386" y="1020439"/>
            <a:ext cx="8230414" cy="5395211"/>
          </a:xfrm>
          <a:prstGeom prst="rect">
            <a:avLst/>
          </a:prstGeom>
        </p:spPr>
      </p:pic>
      <p:sp>
        <p:nvSpPr>
          <p:cNvPr id="6" name="Rectangle 5"/>
          <p:cNvSpPr/>
          <p:nvPr/>
        </p:nvSpPr>
        <p:spPr>
          <a:xfrm>
            <a:off x="6436087" y="925975"/>
            <a:ext cx="2488557" cy="5585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23530" y="3069220"/>
            <a:ext cx="573051" cy="808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18983834">
            <a:off x="6610563" y="2682838"/>
            <a:ext cx="398985" cy="411989"/>
          </a:xfrm>
          <a:prstGeom prst="plus">
            <a:avLst>
              <a:gd name="adj" fmla="val 465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05135" y="1496992"/>
            <a:ext cx="789741" cy="3225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18983834">
            <a:off x="7000245" y="3474491"/>
            <a:ext cx="398985" cy="411989"/>
          </a:xfrm>
          <a:prstGeom prst="plus">
            <a:avLst>
              <a:gd name="adj" fmla="val 465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18983834">
            <a:off x="6610563" y="3889679"/>
            <a:ext cx="398985" cy="411989"/>
          </a:xfrm>
          <a:prstGeom prst="plus">
            <a:avLst>
              <a:gd name="adj" fmla="val 465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8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animBg="1"/>
      <p:bldP spid="9" grpId="0" animBg="1"/>
      <p:bldP spid="10"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22</a:t>
            </a:fld>
            <a:endParaRPr lang="en-US" dirty="0"/>
          </a:p>
        </p:txBody>
      </p:sp>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54439" y="1413144"/>
            <a:ext cx="4517561" cy="4316324"/>
          </a:xfrm>
          <a:prstGeom prst="rect">
            <a:avLst/>
          </a:prstGeom>
        </p:spPr>
      </p:pic>
      <p:sp>
        <p:nvSpPr>
          <p:cNvPr id="9" name="Content Placeholder 2"/>
          <p:cNvSpPr>
            <a:spLocks noGrp="1"/>
          </p:cNvSpPr>
          <p:nvPr>
            <p:ph idx="1"/>
          </p:nvPr>
        </p:nvSpPr>
        <p:spPr>
          <a:xfrm>
            <a:off x="5678524" y="4127360"/>
            <a:ext cx="2286000" cy="814449"/>
          </a:xfrm>
        </p:spPr>
        <p:txBody>
          <a:bodyPr/>
          <a:lstStyle/>
          <a:p>
            <a:pPr marL="274320" lvl="1" indent="0">
              <a:buNone/>
            </a:pPr>
            <a:r>
              <a:rPr lang="en-US" sz="3800" dirty="0" smtClean="0">
                <a:latin typeface="Times" charset="0"/>
                <a:ea typeface="Times" charset="0"/>
                <a:cs typeface="Times" charset="0"/>
              </a:rPr>
              <a:t>4/2x2/2</a:t>
            </a:r>
            <a:endParaRPr lang="en-US" sz="3800" dirty="0" smtClean="0">
              <a:latin typeface="Times" charset="0"/>
              <a:ea typeface="Times" charset="0"/>
              <a:cs typeface="Times" charset="0"/>
            </a:endParaRPr>
          </a:p>
          <a:p>
            <a:pPr lvl="1"/>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404" y="1087316"/>
            <a:ext cx="4206240" cy="286423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8404" y="1087317"/>
            <a:ext cx="4206240" cy="286423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8404" y="1087316"/>
            <a:ext cx="4206240" cy="286423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8404" y="1087316"/>
            <a:ext cx="4206240" cy="2864230"/>
          </a:xfrm>
          <a:prstGeom prst="rect">
            <a:avLst/>
          </a:prstGeom>
        </p:spPr>
      </p:pic>
      <p:grpSp>
        <p:nvGrpSpPr>
          <p:cNvPr id="18" name="Group 17"/>
          <p:cNvGrpSpPr/>
          <p:nvPr/>
        </p:nvGrpSpPr>
        <p:grpSpPr>
          <a:xfrm>
            <a:off x="1238490" y="3571306"/>
            <a:ext cx="2212695" cy="861797"/>
            <a:chOff x="1238490" y="3571306"/>
            <a:chExt cx="2212695" cy="861797"/>
          </a:xfrm>
        </p:grpSpPr>
        <p:sp>
          <p:nvSpPr>
            <p:cNvPr id="14" name="Rectangle 13"/>
            <p:cNvSpPr/>
            <p:nvPr/>
          </p:nvSpPr>
          <p:spPr>
            <a:xfrm>
              <a:off x="1238491" y="4004840"/>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629382" y="4004840"/>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38490" y="3571306"/>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629381" y="3583350"/>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238488" y="3580221"/>
            <a:ext cx="2212695" cy="852882"/>
            <a:chOff x="1238488" y="3580221"/>
            <a:chExt cx="2212695" cy="852882"/>
          </a:xfrm>
        </p:grpSpPr>
        <p:sp>
          <p:nvSpPr>
            <p:cNvPr id="19" name="Rectangle 18"/>
            <p:cNvSpPr/>
            <p:nvPr/>
          </p:nvSpPr>
          <p:spPr>
            <a:xfrm>
              <a:off x="2629380" y="3589136"/>
              <a:ext cx="821803" cy="8439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238488" y="3580221"/>
              <a:ext cx="821803" cy="8439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238485" y="3577562"/>
            <a:ext cx="2212698" cy="850739"/>
            <a:chOff x="1238485" y="3577562"/>
            <a:chExt cx="2212698" cy="850739"/>
          </a:xfrm>
        </p:grpSpPr>
        <p:sp>
          <p:nvSpPr>
            <p:cNvPr id="22" name="Rectangle 21"/>
            <p:cNvSpPr/>
            <p:nvPr/>
          </p:nvSpPr>
          <p:spPr>
            <a:xfrm>
              <a:off x="1238485" y="3577562"/>
              <a:ext cx="2212698" cy="419348"/>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38485" y="4008953"/>
              <a:ext cx="2212698" cy="419348"/>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7141580" y="4133135"/>
            <a:ext cx="555585"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655443" y="4127359"/>
            <a:ext cx="486137"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85050" y="4127358"/>
            <a:ext cx="555585"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6595" y="4132763"/>
            <a:ext cx="555585"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8404" y="1087315"/>
            <a:ext cx="4206240" cy="2864231"/>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8404" y="1087315"/>
            <a:ext cx="4206240" cy="2864231"/>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8404" y="1087315"/>
            <a:ext cx="4206240" cy="2864231"/>
          </a:xfrm>
          <a:prstGeom prst="rect">
            <a:avLst/>
          </a:prstGeom>
        </p:spPr>
      </p:pic>
      <mc:AlternateContent xmlns:mc="http://schemas.openxmlformats.org/markup-compatibility/2006">
        <mc:Choice xmlns:a14="http://schemas.microsoft.com/office/drawing/2010/main" Requires="a14">
          <p:sp>
            <p:nvSpPr>
              <p:cNvPr id="32" name="Content Placeholder 6"/>
              <p:cNvSpPr txBox="1">
                <a:spLocks/>
              </p:cNvSpPr>
              <p:nvPr/>
            </p:nvSpPr>
            <p:spPr>
              <a:xfrm>
                <a:off x="5164029" y="5165643"/>
                <a:ext cx="3522771" cy="78765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d>
                        <m:dPr>
                          <m:ctrlPr>
                            <a:rPr lang="en-US" sz="3800" b="0" i="1" smtClean="0">
                              <a:latin typeface="Cambria Math" charset="0"/>
                            </a:rPr>
                          </m:ctrlPr>
                        </m:dPr>
                        <m:e>
                          <m:r>
                            <a:rPr lang="en-US" sz="3800" b="0" i="1" smtClean="0">
                              <a:latin typeface="Cambria Math" charset="0"/>
                            </a:rPr>
                            <m:t>𝑙</m:t>
                          </m:r>
                          <m:r>
                            <a:rPr lang="en-US" sz="3800" b="0" i="1" smtClean="0">
                              <a:latin typeface="Cambria Math" charset="0"/>
                            </a:rPr>
                            <m:t>/</m:t>
                          </m:r>
                          <m:r>
                            <a:rPr lang="en-US" sz="3800" b="0" i="1" smtClean="0">
                              <a:latin typeface="Cambria Math" charset="0"/>
                            </a:rPr>
                            <m:t>𝑙𝑔</m:t>
                          </m:r>
                        </m:e>
                      </m:d>
                      <m:r>
                        <a:rPr lang="en-US" sz="3800" b="0" i="1" smtClean="0">
                          <a:latin typeface="Cambria Math" charset="0"/>
                        </a:rPr>
                        <m:t>𝑥</m:t>
                      </m:r>
                      <m:r>
                        <a:rPr lang="en-US" sz="3800" b="0" i="1" smtClean="0">
                          <a:latin typeface="Cambria Math" charset="0"/>
                        </a:rPr>
                        <m:t>(</m:t>
                      </m:r>
                      <m:r>
                        <a:rPr lang="en-US" sz="3800" b="0" i="1" smtClean="0">
                          <a:latin typeface="Cambria Math" charset="0"/>
                        </a:rPr>
                        <m:t>𝑐</m:t>
                      </m:r>
                      <m:r>
                        <a:rPr lang="en-US" sz="3800" b="0" i="1" smtClean="0">
                          <a:latin typeface="Cambria Math" charset="0"/>
                        </a:rPr>
                        <m:t>/</m:t>
                      </m:r>
                      <m:r>
                        <a:rPr lang="en-US" sz="3800" b="0" i="1" smtClean="0">
                          <a:latin typeface="Cambria Math" charset="0"/>
                        </a:rPr>
                        <m:t>𝑐𝑔</m:t>
                      </m:r>
                      <m:r>
                        <a:rPr lang="en-US" sz="3800" b="0" i="1" smtClean="0">
                          <a:latin typeface="Cambria Math" charset="0"/>
                        </a:rPr>
                        <m:t>)</m:t>
                      </m:r>
                    </m:oMath>
                  </m:oMathPara>
                </a14:m>
                <a:endParaRPr lang="en-US" sz="3800" dirty="0" smtClean="0"/>
              </a:p>
            </p:txBody>
          </p:sp>
        </mc:Choice>
        <mc:Fallback>
          <p:sp>
            <p:nvSpPr>
              <p:cNvPr id="32" name="Content Placeholder 6"/>
              <p:cNvSpPr txBox="1">
                <a:spLocks noRot="1" noChangeAspect="1" noMove="1" noResize="1" noEditPoints="1" noAdjustHandles="1" noChangeArrowheads="1" noChangeShapeType="1" noTextEdit="1"/>
              </p:cNvSpPr>
              <p:nvPr/>
            </p:nvSpPr>
            <p:spPr>
              <a:xfrm>
                <a:off x="5164029" y="5165643"/>
                <a:ext cx="3522771" cy="787659"/>
              </a:xfrm>
              <a:prstGeom prst="rect">
                <a:avLst/>
              </a:prstGeom>
              <a:blipFill rotWithShape="0">
                <a:blip r:embed="rId12"/>
                <a:stretch>
                  <a:fillRect/>
                </a:stretch>
              </a:blipFill>
            </p:spPr>
            <p:txBody>
              <a:bodyPr/>
              <a:lstStyle/>
              <a:p>
                <a:r>
                  <a:rPr lang="en-US">
                    <a:noFill/>
                  </a:rPr>
                  <a:t> </a:t>
                </a:r>
              </a:p>
            </p:txBody>
          </p:sp>
        </mc:Fallback>
      </mc:AlternateContent>
      <p:sp>
        <p:nvSpPr>
          <p:cNvPr id="33" name="Rectangle 32"/>
          <p:cNvSpPr/>
          <p:nvPr/>
        </p:nvSpPr>
        <p:spPr>
          <a:xfrm>
            <a:off x="6175093" y="925975"/>
            <a:ext cx="2488557" cy="5585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938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2" grpId="0"/>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23</a:t>
            </a:fld>
            <a:endParaRPr lang="en-US" dirty="0"/>
          </a:p>
        </p:txBody>
      </p:sp>
      <p:pic>
        <p:nvPicPr>
          <p:cNvPr id="9" name="Picture 8"/>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54381" y="1566442"/>
            <a:ext cx="7635238" cy="4424880"/>
          </a:xfrm>
          <a:prstGeom prst="rect">
            <a:avLst/>
          </a:prstGeom>
        </p:spPr>
      </p:pic>
      <p:pic>
        <p:nvPicPr>
          <p:cNvPr id="10" name="Picture 9"/>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
        <p:nvSpPr>
          <p:cNvPr id="6" name="Rectangle 5"/>
          <p:cNvSpPr/>
          <p:nvPr/>
        </p:nvSpPr>
        <p:spPr>
          <a:xfrm>
            <a:off x="1280198" y="3497483"/>
            <a:ext cx="1092612" cy="808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31788" y="2585012"/>
            <a:ext cx="1171706" cy="9124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55993" y="2585012"/>
            <a:ext cx="1092612" cy="9124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92861" y="1261331"/>
            <a:ext cx="3570789" cy="5250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28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24</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659758" y="1102571"/>
            <a:ext cx="7639351" cy="5444538"/>
          </a:xfrm>
          <a:prstGeom prst="rect">
            <a:avLst/>
          </a:prstGeom>
        </p:spPr>
      </p:pic>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382973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Engine Template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25</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pic>
        <p:nvPicPr>
          <p:cNvPr id="8" name="Picture 7"/>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pic>
        <p:nvPicPr>
          <p:cNvPr id="7" name="Picture 6"/>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sp>
        <p:nvSpPr>
          <p:cNvPr id="3" name="Rectangle 2"/>
          <p:cNvSpPr/>
          <p:nvPr/>
        </p:nvSpPr>
        <p:spPr>
          <a:xfrm>
            <a:off x="238692" y="2407534"/>
            <a:ext cx="555585" cy="18519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057846" y="2407534"/>
            <a:ext cx="555585" cy="18519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075927" y="2733555"/>
            <a:ext cx="2271086" cy="183266"/>
            <a:chOff x="1075927" y="2733555"/>
            <a:chExt cx="2271086" cy="183266"/>
          </a:xfrm>
        </p:grpSpPr>
        <p:sp>
          <p:nvSpPr>
            <p:cNvPr id="17" name="Rectangle 16"/>
            <p:cNvSpPr/>
            <p:nvPr/>
          </p:nvSpPr>
          <p:spPr>
            <a:xfrm>
              <a:off x="1075927"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87879"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999254"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075927" y="3325793"/>
            <a:ext cx="2271086" cy="183266"/>
            <a:chOff x="1075927" y="2733555"/>
            <a:chExt cx="2271086" cy="183266"/>
          </a:xfrm>
        </p:grpSpPr>
        <p:sp>
          <p:nvSpPr>
            <p:cNvPr id="22" name="Rectangle 21"/>
            <p:cNvSpPr/>
            <p:nvPr/>
          </p:nvSpPr>
          <p:spPr>
            <a:xfrm>
              <a:off x="1075927"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87879"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999254"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6242094" y="1753565"/>
            <a:ext cx="525800" cy="167833"/>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32937" y="1957056"/>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825374" y="916397"/>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505713" y="2406538"/>
            <a:ext cx="525800" cy="167833"/>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336432" y="2916821"/>
            <a:ext cx="525800" cy="167833"/>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861129" y="3509059"/>
            <a:ext cx="525800" cy="167833"/>
          </a:xfrm>
          <a:prstGeom prst="rect">
            <a:avLst/>
          </a:prstGeom>
          <a:solidFill>
            <a:srgbClr val="FFAF0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768613" y="5637804"/>
            <a:ext cx="525800" cy="167833"/>
          </a:xfrm>
          <a:prstGeom prst="rect">
            <a:avLst/>
          </a:prstGeom>
          <a:solidFill>
            <a:srgbClr val="FFAF0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861129" y="3509058"/>
            <a:ext cx="525800" cy="167833"/>
          </a:xfrm>
          <a:prstGeom prst="rect">
            <a:avLst/>
          </a:prstGeom>
          <a:solidFill>
            <a:srgbClr val="FFD27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768613" y="5443063"/>
            <a:ext cx="525800" cy="167833"/>
          </a:xfrm>
          <a:prstGeom prst="rect">
            <a:avLst/>
          </a:prstGeom>
          <a:solidFill>
            <a:srgbClr val="FFD27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865830" y="3509058"/>
            <a:ext cx="525800" cy="167833"/>
          </a:xfrm>
          <a:prstGeom prst="rect">
            <a:avLst/>
          </a:prstGeom>
          <a:solidFill>
            <a:srgbClr val="FFE3B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68613" y="5261776"/>
            <a:ext cx="525800" cy="167833"/>
          </a:xfrm>
          <a:prstGeom prst="rect">
            <a:avLst/>
          </a:prstGeom>
          <a:solidFill>
            <a:srgbClr val="FFE3B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69662" y="3001770"/>
            <a:ext cx="2892109" cy="9567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233664" y="1494938"/>
            <a:ext cx="2780439" cy="1238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544272" y="4907670"/>
            <a:ext cx="2060295" cy="1238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900958" y="5342345"/>
            <a:ext cx="1860813" cy="9567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99232" y="4503720"/>
            <a:ext cx="3024586" cy="838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99232" y="1414743"/>
            <a:ext cx="3024586" cy="838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22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7"/>
                                        </p:tgtEl>
                                        <p:attrNameLst>
                                          <p:attrName>style.visibility</p:attrName>
                                        </p:attrNameLst>
                                      </p:cBhvr>
                                      <p:to>
                                        <p:strVal val="hidden"/>
                                      </p:to>
                                    </p:set>
                                  </p:childTnLst>
                                </p:cTn>
                              </p:par>
                              <p:par>
                                <p:cTn id="47" presetID="1" presetClass="entr" presetSubtype="0" fill="hold" grpId="2"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3"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3"/>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2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4"/>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7"/>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40"/>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9"/>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8"/>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6" grpId="0" animBg="1"/>
      <p:bldP spid="16" grpId="1" animBg="1"/>
      <p:bldP spid="25" grpId="0" animBg="1"/>
      <p:bldP spid="25" grpId="1" animBg="1"/>
      <p:bldP spid="26" grpId="0" animBg="1"/>
      <p:bldP spid="26" grpId="1" animBg="1"/>
      <p:bldP spid="26" grpId="2" animBg="1"/>
      <p:bldP spid="26" grpId="3"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3" grpId="0" animBg="1"/>
      <p:bldP spid="33" grpId="1" animBg="1"/>
      <p:bldP spid="34" grpId="0" animBg="1"/>
      <p:bldP spid="34"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26</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9886298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p:txBody>
          <a:bodyPr/>
          <a:lstStyle/>
          <a:p>
            <a:r>
              <a:rPr lang="en-US" dirty="0" smtClean="0"/>
              <a:t>Ported 16 </a:t>
            </a:r>
            <a:r>
              <a:rPr lang="en-US" dirty="0" smtClean="0"/>
              <a:t>application kernels </a:t>
            </a:r>
            <a:r>
              <a:rPr lang="en-US" dirty="0" smtClean="0"/>
              <a:t>from PBBS and </a:t>
            </a:r>
            <a:r>
              <a:rPr lang="en-US" dirty="0" smtClean="0"/>
              <a:t>in-house benchmark suites with diverse loop-task parallelism</a:t>
            </a:r>
          </a:p>
          <a:p>
            <a:endParaRPr lang="en-US" dirty="0"/>
          </a:p>
          <a:p>
            <a:r>
              <a:rPr lang="en-US" dirty="0" smtClean="0"/>
              <a:t>Scientific computing</a:t>
            </a:r>
          </a:p>
          <a:p>
            <a:pPr lvl="1"/>
            <a:r>
              <a:rPr lang="en-US" dirty="0" smtClean="0"/>
              <a:t>N-body simulation, MRI-Q, SGEMM</a:t>
            </a:r>
          </a:p>
          <a:p>
            <a:r>
              <a:rPr lang="en-US" dirty="0" smtClean="0"/>
              <a:t>Image processing</a:t>
            </a:r>
          </a:p>
          <a:p>
            <a:pPr lvl="1"/>
            <a:r>
              <a:rPr lang="en-US" dirty="0" smtClean="0"/>
              <a:t>bilateral filter, RGB-to-CMYK, discrete cosine transform</a:t>
            </a:r>
          </a:p>
          <a:p>
            <a:r>
              <a:rPr lang="en-US" dirty="0" smtClean="0"/>
              <a:t>Graph algorithms</a:t>
            </a:r>
          </a:p>
          <a:p>
            <a:pPr lvl="1"/>
            <a:r>
              <a:rPr lang="en-US" dirty="0"/>
              <a:t>b</a:t>
            </a:r>
            <a:r>
              <a:rPr lang="en-US" dirty="0" smtClean="0"/>
              <a:t>readth-first search, maximal matching, maximal independent set</a:t>
            </a:r>
          </a:p>
          <a:p>
            <a:r>
              <a:rPr lang="en-US" dirty="0" smtClean="0"/>
              <a:t>Search/Sort algorithms</a:t>
            </a:r>
          </a:p>
          <a:p>
            <a:pPr lvl="1"/>
            <a:r>
              <a:rPr lang="en-US" dirty="0" smtClean="0"/>
              <a:t>Radix sort, substring matching, dictionary</a:t>
            </a:r>
          </a:p>
          <a:p>
            <a:pPr lvl="1"/>
            <a:endParaRPr lang="en-US" dirty="0" smtClean="0"/>
          </a:p>
          <a:p>
            <a:pPr lvl="1"/>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27</a:t>
            </a:fld>
            <a:endParaRPr lang="en-US" dirty="0"/>
          </a:p>
        </p:txBody>
      </p:sp>
    </p:spTree>
    <p:extLst>
      <p:ext uri="{BB962C8B-B14F-4D97-AF65-F5344CB8AC3E}">
        <p14:creationId xmlns:p14="http://schemas.microsoft.com/office/powerpoint/2010/main" val="359221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a:xfrm>
            <a:off x="457200" y="1095374"/>
            <a:ext cx="8229600" cy="5664241"/>
          </a:xfrm>
        </p:spPr>
        <p:txBody>
          <a:bodyPr>
            <a:normAutofit/>
          </a:bodyPr>
          <a:lstStyle/>
          <a:p>
            <a:r>
              <a:rPr lang="en-US" dirty="0" smtClean="0"/>
              <a:t>gem5 + </a:t>
            </a:r>
            <a:r>
              <a:rPr lang="en-US" dirty="0" err="1" smtClean="0"/>
              <a:t>PyMTL</a:t>
            </a:r>
            <a:r>
              <a:rPr lang="en-US" dirty="0" smtClean="0"/>
              <a:t> co-simulation for cycle-level performance</a:t>
            </a:r>
          </a:p>
          <a:p>
            <a:endParaRPr lang="en-US" dirty="0" smtClean="0"/>
          </a:p>
          <a:p>
            <a:endParaRPr lang="en-US" dirty="0" smtClean="0"/>
          </a:p>
          <a:p>
            <a:endParaRPr lang="en-US" dirty="0"/>
          </a:p>
          <a:p>
            <a:endParaRPr lang="en-US" dirty="0" smtClean="0"/>
          </a:p>
          <a:p>
            <a:endParaRPr lang="en-US" dirty="0"/>
          </a:p>
          <a:p>
            <a:endParaRPr lang="en-US" dirty="0" smtClean="0"/>
          </a:p>
          <a:p>
            <a:endParaRPr lang="en-US" sz="1600" dirty="0"/>
          </a:p>
          <a:p>
            <a:endParaRPr lang="en-US" dirty="0" smtClean="0"/>
          </a:p>
          <a:p>
            <a:r>
              <a:rPr lang="en-US" dirty="0" smtClean="0"/>
              <a:t>Component/event-based area/energy modeling</a:t>
            </a:r>
          </a:p>
          <a:p>
            <a:pPr lvl="1"/>
            <a:r>
              <a:rPr lang="en-US" dirty="0" smtClean="0"/>
              <a:t>Uses area/energy dictionary backed by VLSI results</a:t>
            </a:r>
          </a:p>
          <a:p>
            <a:pPr lvl="1"/>
            <a:r>
              <a:rPr lang="en-US" dirty="0" smtClean="0"/>
              <a:t>FG-SIMT RTL for lane groups</a:t>
            </a:r>
          </a:p>
          <a:p>
            <a:pPr lvl="1"/>
            <a:r>
              <a:rPr lang="en-US" dirty="0" smtClean="0"/>
              <a:t>XLOOPS RTL for TMU and shared resources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28</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75772" y="1852981"/>
            <a:ext cx="6192456" cy="2806792"/>
          </a:xfrm>
          <a:prstGeom prst="rect">
            <a:avLst/>
          </a:prstGeom>
        </p:spPr>
      </p:pic>
    </p:spTree>
    <p:extLst>
      <p:ext uri="{BB962C8B-B14F-4D97-AF65-F5344CB8AC3E}">
        <p14:creationId xmlns:p14="http://schemas.microsoft.com/office/powerpoint/2010/main" val="367381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 y="1008030"/>
            <a:ext cx="9127366" cy="4589836"/>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98705" y="5598186"/>
            <a:ext cx="7056544" cy="951550"/>
          </a:xfrm>
          <a:prstGeom prst="rect">
            <a:avLst/>
          </a:prstGeom>
        </p:spPr>
      </p:pic>
      <p:sp>
        <p:nvSpPr>
          <p:cNvPr id="8" name="Rectangle 7"/>
          <p:cNvSpPr/>
          <p:nvPr/>
        </p:nvSpPr>
        <p:spPr>
          <a:xfrm>
            <a:off x="324091" y="1008031"/>
            <a:ext cx="2835798" cy="4542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9889" y="1008029"/>
            <a:ext cx="5027420"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766824" y="1255852"/>
            <a:ext cx="101278" cy="17940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66613" y="2199190"/>
            <a:ext cx="243068" cy="1103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87309" y="1008029"/>
            <a:ext cx="953132"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971476" y="5871326"/>
            <a:ext cx="2042782" cy="7128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704767" y="5550600"/>
            <a:ext cx="644325" cy="10335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9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6"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 to 3P Platforms</a:t>
            </a:r>
            <a:endParaRPr lang="en-US" dirty="0"/>
          </a:p>
        </p:txBody>
      </p:sp>
      <p:sp>
        <p:nvSpPr>
          <p:cNvPr id="3" name="Content Placeholder 2"/>
          <p:cNvSpPr>
            <a:spLocks noGrp="1"/>
          </p:cNvSpPr>
          <p:nvPr>
            <p:ph idx="1"/>
          </p:nvPr>
        </p:nvSpPr>
        <p:spPr>
          <a:xfrm>
            <a:off x="457200" y="1095375"/>
            <a:ext cx="8229600" cy="2863168"/>
          </a:xfrm>
        </p:spPr>
        <p:txBody>
          <a:bodyPr>
            <a:normAutofit/>
          </a:bodyPr>
          <a:lstStyle/>
          <a:p>
            <a:r>
              <a:rPr lang="en-US" dirty="0" smtClean="0"/>
              <a:t>Virtual ISAs</a:t>
            </a:r>
          </a:p>
          <a:p>
            <a:pPr lvl="1"/>
            <a:r>
              <a:rPr lang="en-US" dirty="0"/>
              <a:t>e</a:t>
            </a:r>
            <a:r>
              <a:rPr lang="en-US" dirty="0" smtClean="0"/>
              <a:t>.g.) AMD </a:t>
            </a:r>
            <a:r>
              <a:rPr lang="en-US" dirty="0" smtClean="0"/>
              <a:t>HSA, </a:t>
            </a:r>
            <a:r>
              <a:rPr lang="en-US" dirty="0" smtClean="0"/>
              <a:t>OpenCL, C++AMP</a:t>
            </a:r>
          </a:p>
          <a:p>
            <a:pPr lvl="1"/>
            <a:endParaRPr lang="en-US" dirty="0"/>
          </a:p>
          <a:p>
            <a:r>
              <a:rPr lang="en-US" dirty="0" smtClean="0"/>
              <a:t>Domain-Specific Languages (DSL)</a:t>
            </a:r>
          </a:p>
          <a:p>
            <a:pPr lvl="1"/>
            <a:r>
              <a:rPr lang="en-US" dirty="0"/>
              <a:t>e</a:t>
            </a:r>
            <a:r>
              <a:rPr lang="en-US" dirty="0" smtClean="0"/>
              <a:t>.g.) Halide, </a:t>
            </a:r>
            <a:r>
              <a:rPr lang="en-US" dirty="0" err="1" smtClean="0"/>
              <a:t>OptiML</a:t>
            </a:r>
            <a:r>
              <a:rPr lang="en-US" dirty="0" smtClean="0"/>
              <a:t>, </a:t>
            </a:r>
            <a:r>
              <a:rPr lang="en-US" dirty="0" err="1" smtClean="0"/>
              <a:t>Delite</a:t>
            </a:r>
            <a:endParaRPr lang="en-US" dirty="0" smtClean="0"/>
          </a:p>
          <a:p>
            <a:pPr lvl="1"/>
            <a:endParaRPr lang="en-US" dirty="0"/>
          </a:p>
          <a:p>
            <a:r>
              <a:rPr lang="en-US" dirty="0" smtClean="0"/>
              <a:t>SW-centric approaches for existing HW architectures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a:t>
            </a:fld>
            <a:endParaRPr lang="en-US" dirty="0"/>
          </a:p>
        </p:txBody>
      </p:sp>
      <p:pic>
        <p:nvPicPr>
          <p:cNvPr id="5" name="Picture 4"/>
          <p:cNvPicPr>
            <a:picLocks noChangeAspect="1"/>
          </p:cNvPicPr>
          <p:nvPr/>
        </p:nvPicPr>
        <p:blipFill rotWithShape="1">
          <a:blip r:embed="rId3" r:link="rId4">
            <a:extLst>
              <a:ext uri="{28A0092B-C50C-407E-A947-70E740481C1C}">
                <a14:useLocalDpi xmlns:a14="http://schemas.microsoft.com/office/drawing/2010/main" val="0"/>
              </a:ext>
            </a:extLst>
          </a:blip>
          <a:srcRect l="22703" t="7849" r="21167"/>
          <a:stretch/>
        </p:blipFill>
        <p:spPr>
          <a:xfrm>
            <a:off x="778396" y="4138484"/>
            <a:ext cx="3171464" cy="2058089"/>
          </a:xfrm>
          <a:prstGeom prst="rect">
            <a:avLst/>
          </a:prstGeom>
        </p:spPr>
      </p:pic>
      <p:pic>
        <p:nvPicPr>
          <p:cNvPr id="6" name="Picture 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855581" y="4661527"/>
            <a:ext cx="3640238" cy="1213412"/>
          </a:xfrm>
          <a:prstGeom prst="rect">
            <a:avLst/>
          </a:prstGeom>
        </p:spPr>
      </p:pic>
      <p:sp>
        <p:nvSpPr>
          <p:cNvPr id="7" name="Rectangle 6"/>
          <p:cNvSpPr/>
          <p:nvPr/>
        </p:nvSpPr>
        <p:spPr>
          <a:xfrm>
            <a:off x="607670" y="6107099"/>
            <a:ext cx="3512916" cy="461665"/>
          </a:xfrm>
          <a:prstGeom prst="rect">
            <a:avLst/>
          </a:prstGeom>
        </p:spPr>
        <p:txBody>
          <a:bodyPr wrap="square">
            <a:spAutoFit/>
          </a:bodyPr>
          <a:lstStyle/>
          <a:p>
            <a:r>
              <a:rPr lang="en-US" sz="1200" dirty="0"/>
              <a:t>Heterogeneous System Architecture: A Technical Review. AMD White </a:t>
            </a:r>
            <a:r>
              <a:rPr lang="en-US" sz="1200" dirty="0" smtClean="0"/>
              <a:t>Paper 2012.</a:t>
            </a:r>
          </a:p>
        </p:txBody>
      </p:sp>
      <p:sp>
        <p:nvSpPr>
          <p:cNvPr id="8" name="Rectangle 7"/>
          <p:cNvSpPr/>
          <p:nvPr/>
        </p:nvSpPr>
        <p:spPr>
          <a:xfrm>
            <a:off x="4618300" y="5965115"/>
            <a:ext cx="4114800" cy="646331"/>
          </a:xfrm>
          <a:prstGeom prst="rect">
            <a:avLst/>
          </a:prstGeom>
        </p:spPr>
        <p:txBody>
          <a:bodyPr wrap="square">
            <a:spAutoFit/>
          </a:bodyPr>
          <a:lstStyle/>
          <a:p>
            <a:r>
              <a:rPr lang="en-US" sz="1200" dirty="0"/>
              <a:t>J. Ragan-Kelley, et al. Halide: A Language and Compiler for Optimizing Parallelism, Locality, and Re- computation in Image Processing Pipelines. PLDI 2013. </a:t>
            </a:r>
          </a:p>
        </p:txBody>
      </p:sp>
    </p:spTree>
    <p:extLst>
      <p:ext uri="{BB962C8B-B14F-4D97-AF65-F5344CB8AC3E}">
        <p14:creationId xmlns:p14="http://schemas.microsoft.com/office/powerpoint/2010/main" val="1877892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00" y="1106379"/>
            <a:ext cx="8123900" cy="5105386"/>
          </a:xfrm>
          <a:prstGeom prst="rect">
            <a:avLst/>
          </a:prstGeom>
        </p:spPr>
      </p:pic>
      <p:cxnSp>
        <p:nvCxnSpPr>
          <p:cNvPr id="11" name="Straight Arrow Connector 10"/>
          <p:cNvCxnSpPr/>
          <p:nvPr/>
        </p:nvCxnSpPr>
        <p:spPr>
          <a:xfrm>
            <a:off x="2546430" y="3993266"/>
            <a:ext cx="4490978" cy="6886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627453" y="2407534"/>
            <a:ext cx="4305782" cy="1412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8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157" y="1008030"/>
            <a:ext cx="6030461" cy="26210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157" y="3750593"/>
            <a:ext cx="6109249" cy="2645345"/>
          </a:xfrm>
          <a:prstGeom prst="rect">
            <a:avLst/>
          </a:prstGeom>
        </p:spPr>
      </p:pic>
      <p:sp>
        <p:nvSpPr>
          <p:cNvPr id="8" name="Rectangle 7"/>
          <p:cNvSpPr/>
          <p:nvPr/>
        </p:nvSpPr>
        <p:spPr>
          <a:xfrm>
            <a:off x="2720051" y="2314937"/>
            <a:ext cx="1307939" cy="381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32884" y="2245489"/>
            <a:ext cx="1364686" cy="474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76981" y="4003809"/>
            <a:ext cx="1678330" cy="726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20221671">
            <a:off x="2480616" y="4021263"/>
            <a:ext cx="1574470" cy="338554"/>
          </a:xfrm>
          <a:prstGeom prst="rect">
            <a:avLst/>
          </a:prstGeom>
          <a:noFill/>
        </p:spPr>
        <p:txBody>
          <a:bodyPr wrap="none" rtlCol="0">
            <a:spAutoFit/>
          </a:bodyPr>
          <a:lstStyle/>
          <a:p>
            <a:r>
              <a:rPr lang="en-US" sz="1600" dirty="0" smtClean="0">
                <a:solidFill>
                  <a:srgbClr val="FF0000"/>
                </a:solidFill>
              </a:rPr>
              <a:t>tighter coupling</a:t>
            </a:r>
            <a:endParaRPr lang="en-US" sz="1600" dirty="0">
              <a:solidFill>
                <a:srgbClr val="FF0000"/>
              </a:solidFill>
            </a:endParaRPr>
          </a:p>
        </p:txBody>
      </p:sp>
      <p:cxnSp>
        <p:nvCxnSpPr>
          <p:cNvPr id="15" name="Straight Arrow Connector 14"/>
          <p:cNvCxnSpPr/>
          <p:nvPr/>
        </p:nvCxnSpPr>
        <p:spPr>
          <a:xfrm flipH="1" flipV="1">
            <a:off x="5779761" y="4038025"/>
            <a:ext cx="817808" cy="6925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2536991">
            <a:off x="5585892" y="4090031"/>
            <a:ext cx="1574470" cy="338554"/>
          </a:xfrm>
          <a:prstGeom prst="rect">
            <a:avLst/>
          </a:prstGeom>
          <a:noFill/>
        </p:spPr>
        <p:txBody>
          <a:bodyPr wrap="none" rtlCol="0">
            <a:spAutoFit/>
          </a:bodyPr>
          <a:lstStyle/>
          <a:p>
            <a:r>
              <a:rPr lang="en-US" sz="1600" dirty="0" smtClean="0">
                <a:solidFill>
                  <a:srgbClr val="FF0000"/>
                </a:solidFill>
              </a:rPr>
              <a:t>tighter coupling</a:t>
            </a:r>
            <a:endParaRPr lang="en-US" sz="1600" dirty="0">
              <a:solidFill>
                <a:srgbClr val="FF0000"/>
              </a:solidFill>
            </a:endParaRPr>
          </a:p>
        </p:txBody>
      </p:sp>
      <p:cxnSp>
        <p:nvCxnSpPr>
          <p:cNvPr id="21" name="Straight Arrow Connector 20"/>
          <p:cNvCxnSpPr/>
          <p:nvPr/>
        </p:nvCxnSpPr>
        <p:spPr>
          <a:xfrm>
            <a:off x="5657250" y="3933563"/>
            <a:ext cx="1056951" cy="9720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2536991">
            <a:off x="5476075" y="4085716"/>
            <a:ext cx="1561646" cy="338554"/>
          </a:xfrm>
          <a:prstGeom prst="rect">
            <a:avLst/>
          </a:prstGeom>
          <a:noFill/>
        </p:spPr>
        <p:txBody>
          <a:bodyPr wrap="none" rtlCol="0">
            <a:spAutoFit/>
          </a:bodyPr>
          <a:lstStyle/>
          <a:p>
            <a:r>
              <a:rPr lang="en-US" sz="1600" smtClean="0">
                <a:solidFill>
                  <a:srgbClr val="FF0000"/>
                </a:solidFill>
              </a:rPr>
              <a:t>looser </a:t>
            </a:r>
            <a:r>
              <a:rPr lang="en-US" sz="1600" dirty="0" smtClean="0">
                <a:solidFill>
                  <a:srgbClr val="FF0000"/>
                </a:solidFill>
              </a:rPr>
              <a:t>coupling</a:t>
            </a:r>
            <a:endParaRPr lang="en-US" sz="1600" dirty="0">
              <a:solidFill>
                <a:srgbClr val="FF0000"/>
              </a:solidFill>
            </a:endParaRPr>
          </a:p>
        </p:txBody>
      </p:sp>
    </p:spTree>
    <p:extLst>
      <p:ext uri="{BB962C8B-B14F-4D97-AF65-F5344CB8AC3E}">
        <p14:creationId xmlns:p14="http://schemas.microsoft.com/office/powerpoint/2010/main" val="182222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2" grpId="0"/>
      <p:bldP spid="16" grpId="0"/>
      <p:bldP spid="22" grpId="0"/>
      <p:bldP spid="2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32</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778480"/>
            <a:ext cx="7639351" cy="5444538"/>
          </a:xfrm>
          <a:prstGeom prst="rect">
            <a:avLst/>
          </a:prstGeom>
        </p:spPr>
      </p:pic>
      <p:sp>
        <p:nvSpPr>
          <p:cNvPr id="6" name="Rectangle 5"/>
          <p:cNvSpPr/>
          <p:nvPr/>
        </p:nvSpPr>
        <p:spPr>
          <a:xfrm>
            <a:off x="2974694" y="3797530"/>
            <a:ext cx="1076445" cy="728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92097" y="4725434"/>
            <a:ext cx="819873" cy="1108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4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322727" y="5323535"/>
            <a:ext cx="6753188" cy="1226201"/>
          </a:xfrm>
          <a:prstGeom prst="rect">
            <a:avLst/>
          </a:prstGeom>
        </p:spPr>
      </p:pic>
      <p:sp>
        <p:nvSpPr>
          <p:cNvPr id="2" name="Title 1"/>
          <p:cNvSpPr>
            <a:spLocks noGrp="1"/>
          </p:cNvSpPr>
          <p:nvPr>
            <p:ph type="title"/>
          </p:nvPr>
        </p:nvSpPr>
        <p:spPr>
          <a:xfrm>
            <a:off x="254643" y="230174"/>
            <a:ext cx="8889357" cy="777856"/>
          </a:xfrm>
        </p:spPr>
        <p:txBody>
          <a:bodyPr>
            <a:noAutofit/>
          </a:bodyPr>
          <a:lstStyle/>
          <a:p>
            <a:r>
              <a:rPr lang="en-US" sz="3200" dirty="0" smtClean="0"/>
              <a:t>LTA Engine: Temporal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33</a:t>
            </a:fld>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407" y="1008028"/>
            <a:ext cx="8531025" cy="4289957"/>
          </a:xfrm>
          <a:prstGeom prst="rect">
            <a:avLst/>
          </a:prstGeom>
        </p:spPr>
      </p:pic>
      <p:sp>
        <p:nvSpPr>
          <p:cNvPr id="10" name="Rectangle 9"/>
          <p:cNvSpPr/>
          <p:nvPr/>
        </p:nvSpPr>
        <p:spPr>
          <a:xfrm>
            <a:off x="1169043" y="1020637"/>
            <a:ext cx="1273215" cy="4277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ular Arrow 15"/>
          <p:cNvSpPr/>
          <p:nvPr/>
        </p:nvSpPr>
        <p:spPr>
          <a:xfrm>
            <a:off x="1642397" y="1187620"/>
            <a:ext cx="312517" cy="892571"/>
          </a:xfrm>
          <a:prstGeom prst="circularArrow">
            <a:avLst>
              <a:gd name="adj1" fmla="val 12500"/>
              <a:gd name="adj2" fmla="val 1142319"/>
              <a:gd name="adj3" fmla="val 20457681"/>
              <a:gd name="adj4" fmla="val 10800000"/>
              <a:gd name="adj5" fmla="val 1152"/>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5787343" y="1008030"/>
            <a:ext cx="474562" cy="4315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847635" y="1008028"/>
            <a:ext cx="972797" cy="4289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2627800" y="1978178"/>
            <a:ext cx="196423" cy="1174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906874" y="2259781"/>
            <a:ext cx="196423" cy="1174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5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6" grpId="1" animBg="1"/>
      <p:bldP spid="17" grpId="0" animBg="1"/>
      <p:bldP spid="17" grpId="1"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34</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778480"/>
            <a:ext cx="7639351" cy="5444538"/>
          </a:xfrm>
          <a:prstGeom prst="rect">
            <a:avLst/>
          </a:prstGeom>
        </p:spPr>
      </p:pic>
      <p:sp>
        <p:nvSpPr>
          <p:cNvPr id="6" name="Rectangle 5"/>
          <p:cNvSpPr/>
          <p:nvPr/>
        </p:nvSpPr>
        <p:spPr>
          <a:xfrm>
            <a:off x="2974694" y="3056751"/>
            <a:ext cx="1076445" cy="728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92097" y="3593349"/>
            <a:ext cx="819873" cy="1108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Performance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35</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07950" y="1008030"/>
            <a:ext cx="8928099" cy="420968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18571" y="5217718"/>
            <a:ext cx="7105743" cy="1332017"/>
          </a:xfrm>
          <a:prstGeom prst="rect">
            <a:avLst/>
          </a:prstGeom>
        </p:spPr>
      </p:pic>
      <p:cxnSp>
        <p:nvCxnSpPr>
          <p:cNvPr id="5" name="Straight Connector 4"/>
          <p:cNvCxnSpPr/>
          <p:nvPr/>
        </p:nvCxnSpPr>
        <p:spPr>
          <a:xfrm flipH="1">
            <a:off x="682906" y="4213185"/>
            <a:ext cx="8241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84845" y="2425941"/>
            <a:ext cx="659155" cy="369332"/>
          </a:xfrm>
          <a:prstGeom prst="rect">
            <a:avLst/>
          </a:prstGeom>
          <a:noFill/>
        </p:spPr>
        <p:txBody>
          <a:bodyPr wrap="none" rtlCol="0">
            <a:spAutoFit/>
          </a:bodyPr>
          <a:lstStyle/>
          <a:p>
            <a:r>
              <a:rPr lang="en-US" dirty="0" smtClean="0"/>
              <a:t>5.5X</a:t>
            </a:r>
            <a:endParaRPr lang="en-US" dirty="0"/>
          </a:p>
        </p:txBody>
      </p:sp>
      <p:cxnSp>
        <p:nvCxnSpPr>
          <p:cNvPr id="10" name="Straight Connector 9"/>
          <p:cNvCxnSpPr/>
          <p:nvPr/>
        </p:nvCxnSpPr>
        <p:spPr>
          <a:xfrm flipH="1">
            <a:off x="682906" y="3937322"/>
            <a:ext cx="8241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84845" y="2425941"/>
            <a:ext cx="659155" cy="369332"/>
          </a:xfrm>
          <a:prstGeom prst="rect">
            <a:avLst/>
          </a:prstGeom>
          <a:noFill/>
        </p:spPr>
        <p:txBody>
          <a:bodyPr wrap="none" rtlCol="0">
            <a:spAutoFit/>
          </a:bodyPr>
          <a:lstStyle/>
          <a:p>
            <a:r>
              <a:rPr lang="en-US" dirty="0" smtClean="0"/>
              <a:t>3.0X</a:t>
            </a:r>
            <a:endParaRPr lang="en-US" dirty="0"/>
          </a:p>
        </p:txBody>
      </p:sp>
      <p:sp>
        <p:nvSpPr>
          <p:cNvPr id="12" name="TextBox 11"/>
          <p:cNvSpPr txBox="1"/>
          <p:nvPr/>
        </p:nvSpPr>
        <p:spPr>
          <a:xfrm>
            <a:off x="3255018" y="1293061"/>
            <a:ext cx="2920543" cy="369332"/>
          </a:xfrm>
          <a:prstGeom prst="rect">
            <a:avLst/>
          </a:prstGeom>
          <a:noFill/>
        </p:spPr>
        <p:txBody>
          <a:bodyPr wrap="none" rtlCol="0">
            <a:spAutoFit/>
          </a:bodyPr>
          <a:lstStyle/>
          <a:p>
            <a:r>
              <a:rPr lang="en-US" dirty="0"/>
              <a:t>s</a:t>
            </a:r>
            <a:r>
              <a:rPr lang="en-US" dirty="0" smtClean="0"/>
              <a:t>ingle-core LTA: 4.2—5.3X</a:t>
            </a:r>
            <a:endParaRPr lang="en-US" dirty="0"/>
          </a:p>
        </p:txBody>
      </p:sp>
      <p:sp>
        <p:nvSpPr>
          <p:cNvPr id="13" name="TextBox 12"/>
          <p:cNvSpPr txBox="1"/>
          <p:nvPr/>
        </p:nvSpPr>
        <p:spPr>
          <a:xfrm>
            <a:off x="3517307" y="1641214"/>
            <a:ext cx="2108269" cy="369332"/>
          </a:xfrm>
          <a:prstGeom prst="rect">
            <a:avLst/>
          </a:prstGeom>
          <a:noFill/>
        </p:spPr>
        <p:txBody>
          <a:bodyPr wrap="none" rtlCol="0">
            <a:spAutoFit/>
          </a:bodyPr>
          <a:lstStyle/>
          <a:p>
            <a:r>
              <a:rPr lang="en-US" smtClean="0"/>
              <a:t>multi-core IO: 3.1X</a:t>
            </a:r>
            <a:endParaRPr lang="en-US" dirty="0"/>
          </a:p>
        </p:txBody>
      </p:sp>
      <p:sp>
        <p:nvSpPr>
          <p:cNvPr id="14" name="TextBox 13"/>
          <p:cNvSpPr txBox="1"/>
          <p:nvPr/>
        </p:nvSpPr>
        <p:spPr>
          <a:xfrm>
            <a:off x="3376679" y="1972371"/>
            <a:ext cx="2741007" cy="369332"/>
          </a:xfrm>
          <a:prstGeom prst="rect">
            <a:avLst/>
          </a:prstGeom>
          <a:noFill/>
        </p:spPr>
        <p:txBody>
          <a:bodyPr wrap="none" rtlCol="0">
            <a:spAutoFit/>
          </a:bodyPr>
          <a:lstStyle/>
          <a:p>
            <a:r>
              <a:rPr lang="en-US" dirty="0" smtClean="0">
                <a:solidFill>
                  <a:srgbClr val="FF0000"/>
                </a:solidFill>
              </a:rPr>
              <a:t>multi-core LTA: 13—16X</a:t>
            </a:r>
            <a:endParaRPr lang="en-US" dirty="0">
              <a:solidFill>
                <a:srgbClr val="FF0000"/>
              </a:solidFill>
            </a:endParaRPr>
          </a:p>
        </p:txBody>
      </p:sp>
      <p:sp>
        <p:nvSpPr>
          <p:cNvPr id="15" name="TextBox 14"/>
          <p:cNvSpPr txBox="1"/>
          <p:nvPr/>
        </p:nvSpPr>
        <p:spPr>
          <a:xfrm>
            <a:off x="3268728" y="1293060"/>
            <a:ext cx="2377574" cy="923330"/>
          </a:xfrm>
          <a:prstGeom prst="rect">
            <a:avLst/>
          </a:prstGeom>
          <a:noFill/>
        </p:spPr>
        <p:txBody>
          <a:bodyPr wrap="none" rtlCol="0">
            <a:spAutoFit/>
          </a:bodyPr>
          <a:lstStyle/>
          <a:p>
            <a:r>
              <a:rPr lang="en-US" dirty="0"/>
              <a:t>a</a:t>
            </a:r>
            <a:r>
              <a:rPr lang="en-US" smtClean="0"/>
              <a:t>rea-normalized </a:t>
            </a:r>
            <a:r>
              <a:rPr lang="en-US" dirty="0" smtClean="0"/>
              <a:t>perf:</a:t>
            </a:r>
          </a:p>
          <a:p>
            <a:r>
              <a:rPr lang="en-US" dirty="0"/>
              <a:t> </a:t>
            </a:r>
            <a:r>
              <a:rPr lang="en-US" dirty="0" smtClean="0"/>
              <a:t> 2.5X vs. MC-IO</a:t>
            </a:r>
          </a:p>
          <a:p>
            <a:r>
              <a:rPr lang="en-US" dirty="0"/>
              <a:t> </a:t>
            </a:r>
            <a:r>
              <a:rPr lang="en-US" dirty="0" smtClean="0"/>
              <a:t> </a:t>
            </a:r>
            <a:r>
              <a:rPr lang="en-US" dirty="0" smtClean="0">
                <a:solidFill>
                  <a:srgbClr val="FF0000"/>
                </a:solidFill>
              </a:rPr>
              <a:t>1.7X vs. MC-O3</a:t>
            </a:r>
            <a:endParaRPr lang="en-US" dirty="0">
              <a:solidFill>
                <a:srgbClr val="FF0000"/>
              </a:solidFill>
            </a:endParaRPr>
          </a:p>
        </p:txBody>
      </p:sp>
    </p:spTree>
    <p:extLst>
      <p:ext uri="{BB962C8B-B14F-4D97-AF65-F5344CB8AC3E}">
        <p14:creationId xmlns:p14="http://schemas.microsoft.com/office/powerpoint/2010/main" val="168899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2" grpId="0"/>
      <p:bldP spid="12" grpId="1"/>
      <p:bldP spid="13" grpId="0"/>
      <p:bldP spid="13" grpId="1"/>
      <p:bldP spid="14" grpId="0"/>
      <p:bldP spid="14" grpId="1"/>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Productivity/Portability</a:t>
            </a:r>
            <a:endParaRPr lang="en-US" dirty="0"/>
          </a:p>
        </p:txBody>
      </p:sp>
      <p:sp>
        <p:nvSpPr>
          <p:cNvPr id="3" name="Content Placeholder 2"/>
          <p:cNvSpPr>
            <a:spLocks noGrp="1"/>
          </p:cNvSpPr>
          <p:nvPr>
            <p:ph idx="1"/>
          </p:nvPr>
        </p:nvSpPr>
        <p:spPr>
          <a:xfrm>
            <a:off x="457200" y="1095374"/>
            <a:ext cx="8229600" cy="5571644"/>
          </a:xfrm>
        </p:spPr>
        <p:txBody>
          <a:bodyPr>
            <a:normAutofit lnSpcReduction="10000"/>
          </a:bodyPr>
          <a:lstStyle/>
          <a:p>
            <a:r>
              <a:rPr lang="en-US" dirty="0" smtClean="0"/>
              <a:t>CMP-AVX: memory alignment, eliminate control flow?</a:t>
            </a:r>
          </a:p>
          <a:p>
            <a:pPr lvl="1"/>
            <a:r>
              <a:rPr lang="en-US" dirty="0" smtClean="0"/>
              <a:t>LTA: support for unaligned coalescing, divergence within task group</a:t>
            </a:r>
          </a:p>
          <a:p>
            <a:endParaRPr lang="en-US" dirty="0" smtClean="0"/>
          </a:p>
          <a:p>
            <a:r>
              <a:rPr lang="en-US" dirty="0" smtClean="0"/>
              <a:t>CMP-TBB: optimal grain size for load balancing?</a:t>
            </a:r>
          </a:p>
          <a:p>
            <a:pPr lvl="1"/>
            <a:r>
              <a:rPr lang="en-US" dirty="0" smtClean="0"/>
              <a:t>LTA: LTA-aware task partitioning in runtime</a:t>
            </a:r>
          </a:p>
          <a:p>
            <a:endParaRPr lang="en-US" dirty="0" smtClean="0"/>
          </a:p>
          <a:p>
            <a:r>
              <a:rPr lang="en-US" dirty="0" smtClean="0"/>
              <a:t>CMP-TBB-AVX: disjoint inter- vs. intra-core abstractions?</a:t>
            </a:r>
          </a:p>
          <a:p>
            <a:pPr lvl="1"/>
            <a:r>
              <a:rPr lang="en-US" dirty="0" smtClean="0"/>
              <a:t>LTA: loop task as common abstraction in SW and HW</a:t>
            </a:r>
          </a:p>
          <a:p>
            <a:endParaRPr lang="en-US" dirty="0" smtClean="0"/>
          </a:p>
          <a:p>
            <a:r>
              <a:rPr lang="en-US" dirty="0" smtClean="0"/>
              <a:t>MIC/GPGPU: re-tuning even with same SW framework?</a:t>
            </a:r>
          </a:p>
          <a:p>
            <a:pPr lvl="1"/>
            <a:r>
              <a:rPr lang="en-US" dirty="0" smtClean="0"/>
              <a:t>LTA: same implementation can be used on GPP or LTA engine</a:t>
            </a:r>
          </a:p>
          <a:p>
            <a:endParaRPr lang="en-US" dirty="0"/>
          </a:p>
          <a:p>
            <a:r>
              <a:rPr lang="en-US" dirty="0" smtClean="0"/>
              <a:t>MIC/GPGPU: struggles with irregular applications?</a:t>
            </a:r>
          </a:p>
          <a:p>
            <a:pPr lvl="1"/>
            <a:r>
              <a:rPr lang="en-US" dirty="0" smtClean="0"/>
              <a:t>LTA: achieves multiplicative effects for both regular/irregular apps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36</a:t>
            </a:fld>
            <a:endParaRPr lang="en-US" dirty="0"/>
          </a:p>
        </p:txBody>
      </p:sp>
      <p:sp>
        <p:nvSpPr>
          <p:cNvPr id="5" name="Rectangle 4"/>
          <p:cNvSpPr/>
          <p:nvPr/>
        </p:nvSpPr>
        <p:spPr>
          <a:xfrm>
            <a:off x="509286" y="2095017"/>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9286" y="3203321"/>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5585" y="4384603"/>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5585" y="5384246"/>
            <a:ext cx="8032830" cy="1165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2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37</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333309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277792" y="1008030"/>
            <a:ext cx="8646852" cy="5541706"/>
          </a:xfrm>
        </p:spPr>
        <p:txBody>
          <a:bodyPr>
            <a:normAutofit lnSpcReduction="10000"/>
          </a:bodyPr>
          <a:lstStyle/>
          <a:p>
            <a:r>
              <a:rPr lang="en-US" dirty="0" smtClean="0"/>
              <a:t>Virtual ISAs</a:t>
            </a:r>
          </a:p>
          <a:p>
            <a:pPr lvl="1"/>
            <a:r>
              <a:rPr lang="en-US" dirty="0" smtClean="0"/>
              <a:t>e.g.) AMD HSA, OpenCL, C++ AMP</a:t>
            </a:r>
            <a:endParaRPr lang="en-US" dirty="0"/>
          </a:p>
          <a:p>
            <a:r>
              <a:rPr lang="en-US" dirty="0" smtClean="0"/>
              <a:t>DSLs</a:t>
            </a:r>
          </a:p>
          <a:p>
            <a:pPr lvl="1"/>
            <a:r>
              <a:rPr lang="en-US" dirty="0" smtClean="0"/>
              <a:t>e.g.) Halide, </a:t>
            </a:r>
            <a:r>
              <a:rPr lang="en-US" dirty="0" err="1" smtClean="0"/>
              <a:t>OptiML</a:t>
            </a:r>
            <a:r>
              <a:rPr lang="en-US" dirty="0" smtClean="0"/>
              <a:t>, </a:t>
            </a:r>
            <a:r>
              <a:rPr lang="en-US" dirty="0" err="1" smtClean="0"/>
              <a:t>Delite</a:t>
            </a:r>
            <a:endParaRPr lang="en-US" dirty="0" smtClean="0"/>
          </a:p>
          <a:p>
            <a:r>
              <a:rPr lang="en-US" dirty="0" smtClean="0"/>
              <a:t>Work-stealing runtimes</a:t>
            </a:r>
          </a:p>
          <a:p>
            <a:pPr lvl="1"/>
            <a:r>
              <a:rPr lang="en-US" dirty="0" smtClean="0"/>
              <a:t>e.g.) </a:t>
            </a:r>
            <a:r>
              <a:rPr lang="en-US" dirty="0" err="1" smtClean="0"/>
              <a:t>Cilk</a:t>
            </a:r>
            <a:r>
              <a:rPr lang="en-US" dirty="0" smtClean="0"/>
              <a:t>++, TBB</a:t>
            </a:r>
          </a:p>
          <a:p>
            <a:r>
              <a:rPr lang="en-US" dirty="0" smtClean="0"/>
              <a:t>Libraries for productivity</a:t>
            </a:r>
          </a:p>
          <a:p>
            <a:pPr lvl="1"/>
            <a:r>
              <a:rPr lang="en-US" dirty="0" smtClean="0"/>
              <a:t>e.g.) Thrust for CUDA</a:t>
            </a:r>
          </a:p>
          <a:p>
            <a:r>
              <a:rPr lang="en-US" dirty="0" smtClean="0"/>
              <a:t>Accelerators for regular loop-task parallelism</a:t>
            </a:r>
          </a:p>
          <a:p>
            <a:pPr lvl="1"/>
            <a:r>
              <a:rPr lang="en-US" dirty="0" smtClean="0"/>
              <a:t>e.g.) MICs, GPGPUs, </a:t>
            </a:r>
            <a:r>
              <a:rPr lang="en-US" dirty="0" smtClean="0"/>
              <a:t>FG-SIMT, Tarantula (vector-SIMD)</a:t>
            </a:r>
            <a:endParaRPr lang="en-US" dirty="0" smtClean="0"/>
          </a:p>
          <a:p>
            <a:r>
              <a:rPr lang="en-US" dirty="0" smtClean="0"/>
              <a:t>Accelerators for irregular (hybrid) loop-task parallelism</a:t>
            </a:r>
          </a:p>
          <a:p>
            <a:pPr lvl="1"/>
            <a:r>
              <a:rPr lang="en-US" dirty="0" smtClean="0"/>
              <a:t>e.g.) XLOOPS, temporal SIMT (Echelon), variable warp size GPGPUs</a:t>
            </a:r>
          </a:p>
          <a:p>
            <a:r>
              <a:rPr lang="en-US" dirty="0" smtClean="0"/>
              <a:t>GPGPU techniques</a:t>
            </a:r>
          </a:p>
          <a:p>
            <a:pPr lvl="1"/>
            <a:r>
              <a:rPr lang="en-US" dirty="0" smtClean="0"/>
              <a:t>e.g.) dynamic warp subdivision/formation, static </a:t>
            </a:r>
            <a:r>
              <a:rPr lang="en-US" dirty="0" err="1" smtClean="0"/>
              <a:t>reconvergence</a:t>
            </a:r>
            <a:endParaRPr lang="en-US" dirty="0" smtClean="0"/>
          </a:p>
        </p:txBody>
      </p:sp>
      <p:sp>
        <p:nvSpPr>
          <p:cNvPr id="4" name="Slide Number Placeholder 3"/>
          <p:cNvSpPr>
            <a:spLocks noGrp="1"/>
          </p:cNvSpPr>
          <p:nvPr>
            <p:ph type="sldNum" sz="quarter" idx="4"/>
          </p:nvPr>
        </p:nvSpPr>
        <p:spPr/>
        <p:txBody>
          <a:bodyPr/>
          <a:lstStyle/>
          <a:p>
            <a:fld id="{592C423E-8D33-2B4D-9B9F-8C525F5FECA0}" type="slidenum">
              <a:rPr lang="en-US" smtClean="0"/>
              <a:pPr/>
              <a:t>38</a:t>
            </a:fld>
            <a:endParaRPr lang="en-US" dirty="0"/>
          </a:p>
        </p:txBody>
      </p:sp>
    </p:spTree>
    <p:extLst>
      <p:ext uri="{BB962C8B-B14F-4D97-AF65-F5344CB8AC3E}">
        <p14:creationId xmlns:p14="http://schemas.microsoft.com/office/powerpoint/2010/main" val="14418873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Publications</a:t>
            </a:r>
            <a:endParaRPr lang="en-US" dirty="0"/>
          </a:p>
        </p:txBody>
      </p:sp>
      <p:sp>
        <p:nvSpPr>
          <p:cNvPr id="3" name="Content Placeholder 2"/>
          <p:cNvSpPr>
            <a:spLocks noGrp="1"/>
          </p:cNvSpPr>
          <p:nvPr>
            <p:ph idx="1"/>
          </p:nvPr>
        </p:nvSpPr>
        <p:spPr/>
        <p:txBody>
          <a:bodyPr>
            <a:normAutofit fontScale="92500"/>
          </a:bodyPr>
          <a:lstStyle/>
          <a:p>
            <a:r>
              <a:rPr lang="en-US" dirty="0" smtClean="0"/>
              <a:t>J. Kim, C. </a:t>
            </a:r>
            <a:r>
              <a:rPr lang="en-US" dirty="0" err="1" smtClean="0"/>
              <a:t>Torng</a:t>
            </a:r>
            <a:r>
              <a:rPr lang="en-US" dirty="0" smtClean="0"/>
              <a:t>, S. </a:t>
            </a:r>
            <a:r>
              <a:rPr lang="en-US" dirty="0" err="1" smtClean="0"/>
              <a:t>Srinath</a:t>
            </a:r>
            <a:r>
              <a:rPr lang="en-US" dirty="0" smtClean="0"/>
              <a:t>, D. Lockhart, C. Batten. </a:t>
            </a:r>
            <a:r>
              <a:rPr lang="en-US" i="1" dirty="0" err="1" smtClean="0"/>
              <a:t>Microarchitectural</a:t>
            </a:r>
            <a:r>
              <a:rPr lang="en-US" i="1" dirty="0" smtClean="0"/>
              <a:t> Mechanisms to Exploit Value Structure in SIMT Architectures</a:t>
            </a:r>
            <a:r>
              <a:rPr lang="en-US" dirty="0" smtClean="0"/>
              <a:t>. ISCA 2013.</a:t>
            </a:r>
          </a:p>
          <a:p>
            <a:pPr lvl="1"/>
            <a:r>
              <a:rPr lang="en-US" dirty="0" smtClean="0"/>
              <a:t>Fine-grain SIMT, tighter GPP integration, smaller vector length</a:t>
            </a:r>
          </a:p>
          <a:p>
            <a:endParaRPr lang="en-US" i="1" dirty="0"/>
          </a:p>
          <a:p>
            <a:r>
              <a:rPr lang="en-US" dirty="0" smtClean="0"/>
              <a:t>J. Kim, C. Batten. </a:t>
            </a:r>
            <a:r>
              <a:rPr lang="en-US" i="1" dirty="0" smtClean="0"/>
              <a:t>Accelerating Irregular Algorithms on GPGPUs Using Fine-Grain Hardware Worklists</a:t>
            </a:r>
            <a:r>
              <a:rPr lang="en-US" dirty="0" smtClean="0"/>
              <a:t>. MICRO 2014.</a:t>
            </a:r>
          </a:p>
          <a:p>
            <a:pPr lvl="1"/>
            <a:r>
              <a:rPr lang="en-US" dirty="0" smtClean="0"/>
              <a:t>Early experiments pushing SW abstractions to HW, inter- vs. intra- work distribution</a:t>
            </a:r>
          </a:p>
          <a:p>
            <a:pPr lvl="1"/>
            <a:endParaRPr lang="en-US" dirty="0"/>
          </a:p>
          <a:p>
            <a:r>
              <a:rPr lang="en-US" dirty="0" smtClean="0"/>
              <a:t>J. Kim, S. </a:t>
            </a:r>
            <a:r>
              <a:rPr lang="en-US" dirty="0" err="1" smtClean="0"/>
              <a:t>Srinath</a:t>
            </a:r>
            <a:r>
              <a:rPr lang="en-US" dirty="0" smtClean="0"/>
              <a:t>, C. </a:t>
            </a:r>
            <a:r>
              <a:rPr lang="en-US" dirty="0" err="1" smtClean="0"/>
              <a:t>Torng</a:t>
            </a:r>
            <a:r>
              <a:rPr lang="en-US" dirty="0" smtClean="0"/>
              <a:t>, B. </a:t>
            </a:r>
            <a:r>
              <a:rPr lang="en-US" dirty="0" err="1" smtClean="0"/>
              <a:t>Ilbeyi</a:t>
            </a:r>
            <a:r>
              <a:rPr lang="en-US" dirty="0" smtClean="0"/>
              <a:t>, M. Wang, K. Al-</a:t>
            </a:r>
            <a:r>
              <a:rPr lang="en-US" dirty="0" err="1" smtClean="0"/>
              <a:t>Hawaj</a:t>
            </a:r>
            <a:r>
              <a:rPr lang="en-US" dirty="0" smtClean="0"/>
              <a:t>, S. Jiang C. Batten. </a:t>
            </a:r>
            <a:r>
              <a:rPr lang="en-US" i="1" dirty="0"/>
              <a:t>Software/Hardware Co-Design to Improve Productivity, Portability, and Performance of Loop-Task Parallel </a:t>
            </a:r>
            <a:r>
              <a:rPr lang="en-US" i="1" dirty="0" smtClean="0"/>
              <a:t>Applications.</a:t>
            </a:r>
            <a:r>
              <a:rPr lang="en-US" dirty="0" smtClean="0">
                <a:solidFill>
                  <a:srgbClr val="FF0000"/>
                </a:solidFill>
              </a:rPr>
              <a:t> Submitted to ASPLOS 2017.</a:t>
            </a:r>
            <a:r>
              <a:rPr lang="en-US" dirty="0" smtClean="0"/>
              <a:t> </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39</a:t>
            </a:fld>
            <a:endParaRPr lang="en-US" dirty="0"/>
          </a:p>
        </p:txBody>
      </p:sp>
    </p:spTree>
    <p:extLst>
      <p:ext uri="{BB962C8B-B14F-4D97-AF65-F5344CB8AC3E}">
        <p14:creationId xmlns:p14="http://schemas.microsoft.com/office/powerpoint/2010/main" val="1163359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Accelerator (LTA) Vision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71969" y="1189050"/>
            <a:ext cx="6000061" cy="5110221"/>
          </a:xfrm>
          <a:prstGeom prst="rect">
            <a:avLst/>
          </a:prstGeom>
        </p:spPr>
      </p:pic>
    </p:spTree>
    <p:extLst>
      <p:ext uri="{BB962C8B-B14F-4D97-AF65-F5344CB8AC3E}">
        <p14:creationId xmlns:p14="http://schemas.microsoft.com/office/powerpoint/2010/main" val="1232634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40</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963162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254643" y="1095374"/>
            <a:ext cx="8670001" cy="5381625"/>
          </a:xfrm>
        </p:spPr>
        <p:txBody>
          <a:bodyPr>
            <a:normAutofit/>
          </a:bodyPr>
          <a:lstStyle/>
          <a:p>
            <a:pPr marL="457200" indent="-457200">
              <a:buFont typeface="+mj-lt"/>
              <a:buAutoNum type="arabicPeriod"/>
            </a:pPr>
            <a:r>
              <a:rPr lang="en-US" dirty="0" smtClean="0"/>
              <a:t>Detailed analysis of 3P challenges in application development flow based on years of experience</a:t>
            </a: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LTA task-based work-stealing runtime and a new </a:t>
            </a:r>
            <a:r>
              <a:rPr lang="en-US" dirty="0" err="1" smtClean="0">
                <a:latin typeface="Courier" charset="0"/>
                <a:ea typeface="Courier" charset="0"/>
                <a:cs typeface="Courier" charset="0"/>
              </a:rPr>
              <a:t>xpfor</a:t>
            </a:r>
            <a:r>
              <a:rPr lang="en-US" dirty="0" smtClean="0"/>
              <a:t> </a:t>
            </a:r>
            <a:r>
              <a:rPr lang="en-US" dirty="0"/>
              <a:t>instruction </a:t>
            </a:r>
            <a:r>
              <a:rPr lang="en-US" dirty="0" smtClean="0"/>
              <a:t>for encoding loop tasks</a:t>
            </a:r>
          </a:p>
          <a:p>
            <a:pPr marL="457200" indent="-457200">
              <a:buFont typeface="+mj-lt"/>
              <a:buAutoNum type="arabicPeriod"/>
            </a:pPr>
            <a:endParaRPr lang="en-US" dirty="0" smtClean="0"/>
          </a:p>
          <a:p>
            <a:pPr marL="457200" indent="-457200">
              <a:buFont typeface="+mj-lt"/>
              <a:buAutoNum type="arabicPeriod"/>
            </a:pPr>
            <a:r>
              <a:rPr lang="en-US" dirty="0" smtClean="0"/>
              <a:t>LTA </a:t>
            </a:r>
            <a:r>
              <a:rPr lang="en-US" dirty="0"/>
              <a:t>engine </a:t>
            </a:r>
            <a:r>
              <a:rPr lang="en-US" dirty="0" smtClean="0"/>
              <a:t>template </a:t>
            </a:r>
            <a:r>
              <a:rPr lang="en-US" dirty="0"/>
              <a:t>with configurable </a:t>
            </a:r>
            <a:r>
              <a:rPr lang="en-US" dirty="0" smtClean="0"/>
              <a:t>spatial and temporal task </a:t>
            </a:r>
            <a:r>
              <a:rPr lang="en-US" dirty="0"/>
              <a:t>coupling </a:t>
            </a:r>
            <a:r>
              <a:rPr lang="en-US" dirty="0" smtClean="0"/>
              <a:t>to accelerate loop tasks</a:t>
            </a:r>
          </a:p>
          <a:p>
            <a:pPr marL="457200" indent="-457200">
              <a:buFont typeface="+mj-lt"/>
              <a:buAutoNum type="arabicPeriod"/>
            </a:pPr>
            <a:endParaRPr lang="en-US" dirty="0" smtClean="0"/>
          </a:p>
          <a:p>
            <a:pPr marL="457200" indent="-457200">
              <a:buFont typeface="+mj-lt"/>
              <a:buAutoNum type="arabicPeriod"/>
            </a:pPr>
            <a:r>
              <a:rPr lang="en-US" dirty="0"/>
              <a:t>D</a:t>
            </a:r>
            <a:r>
              <a:rPr lang="en-US" dirty="0" smtClean="0"/>
              <a:t>eep </a:t>
            </a:r>
            <a:r>
              <a:rPr lang="en-US" dirty="0"/>
              <a:t>design-space exploration of task coupling </a:t>
            </a:r>
            <a:r>
              <a:rPr lang="en-US" dirty="0" smtClean="0"/>
              <a:t>and </a:t>
            </a:r>
            <a:r>
              <a:rPr lang="en-US" dirty="0"/>
              <a:t>a 3P evaluation of the LTA </a:t>
            </a:r>
            <a:r>
              <a:rPr lang="en-US" dirty="0" smtClean="0"/>
              <a:t>platform</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41</a:t>
            </a:fld>
            <a:endParaRPr lang="en-US" dirty="0"/>
          </a:p>
        </p:txBody>
      </p:sp>
    </p:spTree>
    <p:extLst>
      <p:ext uri="{BB962C8B-B14F-4D97-AF65-F5344CB8AC3E}">
        <p14:creationId xmlns:p14="http://schemas.microsoft.com/office/powerpoint/2010/main" val="19232245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Avenues for Future Work</a:t>
            </a:r>
            <a:endParaRPr lang="en-US" dirty="0"/>
          </a:p>
        </p:txBody>
      </p:sp>
      <p:sp>
        <p:nvSpPr>
          <p:cNvPr id="3" name="Content Placeholder 2"/>
          <p:cNvSpPr>
            <a:spLocks noGrp="1"/>
          </p:cNvSpPr>
          <p:nvPr>
            <p:ph idx="1"/>
          </p:nvPr>
        </p:nvSpPr>
        <p:spPr/>
        <p:txBody>
          <a:bodyPr/>
          <a:lstStyle/>
          <a:p>
            <a:r>
              <a:rPr lang="en-US" dirty="0" smtClean="0"/>
              <a:t>Generalizing to more forms of task parallelism</a:t>
            </a:r>
          </a:p>
          <a:p>
            <a:pPr lvl="1"/>
            <a:r>
              <a:rPr lang="en-US" dirty="0"/>
              <a:t>e</a:t>
            </a:r>
            <a:r>
              <a:rPr lang="en-US" dirty="0" smtClean="0"/>
              <a:t>.g.) recursion, nested parallelism</a:t>
            </a:r>
          </a:p>
          <a:p>
            <a:pPr lvl="1"/>
            <a:endParaRPr lang="en-US" dirty="0"/>
          </a:p>
          <a:p>
            <a:r>
              <a:rPr lang="en-US" dirty="0" smtClean="0"/>
              <a:t>Heterogeneous LTA engines on multi-core system</a:t>
            </a:r>
          </a:p>
          <a:p>
            <a:endParaRPr lang="en-US" dirty="0"/>
          </a:p>
          <a:p>
            <a:r>
              <a:rPr lang="en-US" dirty="0" smtClean="0"/>
              <a:t>Adaptive work scheduling using heuristics</a:t>
            </a:r>
          </a:p>
          <a:p>
            <a:endParaRPr lang="en-US" dirty="0"/>
          </a:p>
          <a:p>
            <a:r>
              <a:rPr lang="en-US" dirty="0" smtClean="0"/>
              <a:t>Increasing energy efficiency with loose task coupling</a:t>
            </a:r>
          </a:p>
          <a:p>
            <a:pPr lvl="1"/>
            <a:r>
              <a:rPr lang="en-US" dirty="0" smtClean="0"/>
              <a:t>Inter-lane-group memory coalescing</a:t>
            </a:r>
          </a:p>
          <a:p>
            <a:pPr lvl="1"/>
            <a:r>
              <a:rPr lang="en-US" dirty="0" smtClean="0"/>
              <a:t>Extend PIB into shared L0 I$</a:t>
            </a:r>
          </a:p>
        </p:txBody>
      </p:sp>
      <p:sp>
        <p:nvSpPr>
          <p:cNvPr id="4" name="Slide Number Placeholder 3"/>
          <p:cNvSpPr>
            <a:spLocks noGrp="1"/>
          </p:cNvSpPr>
          <p:nvPr>
            <p:ph type="sldNum" sz="quarter" idx="4"/>
          </p:nvPr>
        </p:nvSpPr>
        <p:spPr/>
        <p:txBody>
          <a:bodyPr/>
          <a:lstStyle/>
          <a:p>
            <a:fld id="{592C423E-8D33-2B4D-9B9F-8C525F5FECA0}" type="slidenum">
              <a:rPr lang="en-US" smtClean="0"/>
              <a:pPr/>
              <a:t>42</a:t>
            </a:fld>
            <a:endParaRPr lang="en-US" dirty="0"/>
          </a:p>
        </p:txBody>
      </p:sp>
      <p:sp>
        <p:nvSpPr>
          <p:cNvPr id="5" name="Rectangle 4"/>
          <p:cNvSpPr/>
          <p:nvPr/>
        </p:nvSpPr>
        <p:spPr>
          <a:xfrm>
            <a:off x="141790" y="3923818"/>
            <a:ext cx="8860420" cy="1435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9255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185195" y="1008030"/>
            <a:ext cx="8739449" cy="5658988"/>
          </a:xfrm>
        </p:spPr>
        <p:txBody>
          <a:bodyPr>
            <a:normAutofit/>
          </a:bodyPr>
          <a:lstStyle/>
          <a:p>
            <a:r>
              <a:rPr lang="en-US" dirty="0" smtClean="0"/>
              <a:t>BRG Members</a:t>
            </a:r>
          </a:p>
          <a:p>
            <a:pPr lvl="1"/>
            <a:r>
              <a:rPr lang="en-US" dirty="0" smtClean="0"/>
              <a:t>Current: </a:t>
            </a:r>
            <a:r>
              <a:rPr lang="en-US" dirty="0" err="1" smtClean="0"/>
              <a:t>Shreesha</a:t>
            </a:r>
            <a:r>
              <a:rPr lang="en-US" dirty="0" smtClean="0"/>
              <a:t>, Chris, </a:t>
            </a:r>
            <a:r>
              <a:rPr lang="en-US" dirty="0" err="1" smtClean="0"/>
              <a:t>Berkin</a:t>
            </a:r>
            <a:r>
              <a:rPr lang="en-US" dirty="0" smtClean="0"/>
              <a:t>, </a:t>
            </a:r>
            <a:r>
              <a:rPr lang="en-US" dirty="0" err="1" smtClean="0"/>
              <a:t>Moyang</a:t>
            </a:r>
            <a:r>
              <a:rPr lang="en-US" dirty="0" smtClean="0"/>
              <a:t>, Shunning, Khalid</a:t>
            </a:r>
          </a:p>
          <a:p>
            <a:pPr lvl="1"/>
            <a:r>
              <a:rPr lang="en-US" dirty="0" smtClean="0"/>
              <a:t>Previous: Derek, Jason Setter, Wei </a:t>
            </a:r>
            <a:r>
              <a:rPr lang="en-US" dirty="0" err="1" smtClean="0"/>
              <a:t>Geng</a:t>
            </a:r>
            <a:r>
              <a:rPr lang="en-US" dirty="0" smtClean="0"/>
              <a:t>, Scott McKenzie, Alvin </a:t>
            </a:r>
            <a:r>
              <a:rPr lang="en-US" dirty="0" err="1" smtClean="0"/>
              <a:t>Wijaya</a:t>
            </a:r>
            <a:endParaRPr lang="en-US" dirty="0" smtClean="0"/>
          </a:p>
          <a:p>
            <a:r>
              <a:rPr lang="en-US" dirty="0" smtClean="0"/>
              <a:t>CSL Members</a:t>
            </a:r>
            <a:endParaRPr lang="en-US" dirty="0"/>
          </a:p>
          <a:p>
            <a:r>
              <a:rPr lang="en-US" dirty="0" smtClean="0"/>
              <a:t>Graduate Committee</a:t>
            </a:r>
          </a:p>
          <a:p>
            <a:pPr lvl="1"/>
            <a:r>
              <a:rPr lang="en-US" dirty="0" smtClean="0"/>
              <a:t>Prof. Christopher Batten, Prof. Jose Martinez, Prof. </a:t>
            </a:r>
            <a:r>
              <a:rPr lang="en-US" dirty="0" err="1" smtClean="0"/>
              <a:t>Rajit</a:t>
            </a:r>
            <a:r>
              <a:rPr lang="en-US" dirty="0" smtClean="0"/>
              <a:t> Manohar</a:t>
            </a:r>
          </a:p>
          <a:p>
            <a:r>
              <a:rPr lang="en-US" dirty="0" smtClean="0"/>
              <a:t>External collaborators</a:t>
            </a:r>
          </a:p>
          <a:p>
            <a:pPr lvl="1"/>
            <a:r>
              <a:rPr lang="en-US" dirty="0" smtClean="0"/>
              <a:t>Prof. Martin </a:t>
            </a:r>
            <a:r>
              <a:rPr lang="en-US" dirty="0" err="1" smtClean="0"/>
              <a:t>Burtscher</a:t>
            </a:r>
            <a:r>
              <a:rPr lang="en-US" dirty="0" smtClean="0"/>
              <a:t>, Prof. </a:t>
            </a:r>
            <a:r>
              <a:rPr lang="en-US" dirty="0" err="1" smtClean="0"/>
              <a:t>Rupesh</a:t>
            </a:r>
            <a:r>
              <a:rPr lang="en-US" dirty="0" smtClean="0"/>
              <a:t> </a:t>
            </a:r>
            <a:r>
              <a:rPr lang="en-US" dirty="0" err="1" smtClean="0"/>
              <a:t>Nasre</a:t>
            </a:r>
            <a:r>
              <a:rPr lang="en-US" dirty="0" smtClean="0"/>
              <a:t>, </a:t>
            </a:r>
            <a:r>
              <a:rPr lang="en-US" dirty="0" err="1" smtClean="0"/>
              <a:t>Sripathi</a:t>
            </a:r>
            <a:r>
              <a:rPr lang="en-US" dirty="0" smtClean="0"/>
              <a:t> </a:t>
            </a:r>
            <a:r>
              <a:rPr lang="en-US" dirty="0" err="1" smtClean="0"/>
              <a:t>Pai</a:t>
            </a:r>
            <a:endParaRPr lang="en-US" dirty="0" smtClean="0"/>
          </a:p>
          <a:p>
            <a:pPr lvl="1"/>
            <a:r>
              <a:rPr lang="en-US" dirty="0" smtClean="0"/>
              <a:t>Prof. David </a:t>
            </a:r>
            <a:r>
              <a:rPr lang="en-US" dirty="0" err="1" smtClean="0"/>
              <a:t>Bindel</a:t>
            </a:r>
            <a:endParaRPr lang="en-US" dirty="0"/>
          </a:p>
          <a:p>
            <a:endParaRPr lang="en-US" dirty="0" smtClean="0"/>
          </a:p>
          <a:p>
            <a:r>
              <a:rPr lang="en-US" dirty="0" smtClean="0"/>
              <a:t>Funding</a:t>
            </a:r>
          </a:p>
          <a:p>
            <a:pPr lvl="1"/>
            <a:r>
              <a:rPr lang="en-US" dirty="0" smtClean="0"/>
              <a:t>NDSEG Fellowship, NSF, AFOSR</a:t>
            </a:r>
          </a:p>
          <a:p>
            <a:pPr lvl="1"/>
            <a:r>
              <a:rPr lang="en-US" dirty="0" smtClean="0"/>
              <a:t>Intel Corp., NVIDIA Corp., Synopsys Inc.</a:t>
            </a:r>
          </a:p>
          <a:p>
            <a:pPr lvl="1"/>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43</a:t>
            </a:fld>
            <a:endParaRPr lang="en-US" dirty="0"/>
          </a:p>
        </p:txBody>
      </p:sp>
    </p:spTree>
    <p:extLst>
      <p:ext uri="{BB962C8B-B14F-4D97-AF65-F5344CB8AC3E}">
        <p14:creationId xmlns:p14="http://schemas.microsoft.com/office/powerpoint/2010/main" val="3901120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44</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
        <p:nvSpPr>
          <p:cNvPr id="10" name="Content Placeholder 2"/>
          <p:cNvSpPr txBox="1">
            <a:spLocks/>
          </p:cNvSpPr>
          <p:nvPr/>
        </p:nvSpPr>
        <p:spPr>
          <a:xfrm>
            <a:off x="4132162" y="1095374"/>
            <a:ext cx="4699321" cy="538162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57200" indent="-457200">
              <a:buFont typeface="+mj-lt"/>
              <a:buAutoNum type="arabicPeriod"/>
            </a:pPr>
            <a:r>
              <a:rPr lang="en-US" dirty="0" smtClean="0"/>
              <a:t>Application development flow</a:t>
            </a:r>
          </a:p>
          <a:p>
            <a:pPr marL="457200" indent="-457200">
              <a:buFont typeface="+mj-lt"/>
              <a:buAutoNum type="arabicPeriod"/>
            </a:pPr>
            <a:endParaRPr lang="en-US" dirty="0" smtClean="0"/>
          </a:p>
          <a:p>
            <a:pPr marL="457200" indent="-457200">
              <a:buFont typeface="+mj-lt"/>
              <a:buAutoNum type="arabicPeriod"/>
            </a:pPr>
            <a:r>
              <a:rPr lang="en-US" dirty="0" smtClean="0"/>
              <a:t>LTA runtime + </a:t>
            </a:r>
            <a:r>
              <a:rPr lang="en-US" dirty="0" err="1" smtClean="0">
                <a:latin typeface="Courier" charset="0"/>
                <a:ea typeface="Courier" charset="0"/>
                <a:cs typeface="Courier" charset="0"/>
              </a:rPr>
              <a:t>xpfor</a:t>
            </a: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LTA engine with spatial/temporal task coupling</a:t>
            </a:r>
          </a:p>
          <a:p>
            <a:pPr marL="457200" indent="-457200">
              <a:buFont typeface="+mj-lt"/>
              <a:buAutoNum type="arabicPeriod"/>
            </a:pPr>
            <a:endParaRPr lang="en-US" dirty="0" smtClean="0"/>
          </a:p>
          <a:p>
            <a:pPr marL="457200" indent="-457200">
              <a:buFont typeface="+mj-lt"/>
              <a:buAutoNum type="arabicPeriod"/>
            </a:pPr>
            <a:r>
              <a:rPr lang="en-US" dirty="0" smtClean="0"/>
              <a:t>Design space exploration + 3P evaluation of LTA platform</a:t>
            </a:r>
            <a:endParaRPr lang="en-US" dirty="0"/>
          </a:p>
        </p:txBody>
      </p:sp>
    </p:spTree>
    <p:extLst>
      <p:ext uri="{BB962C8B-B14F-4D97-AF65-F5344CB8AC3E}">
        <p14:creationId xmlns:p14="http://schemas.microsoft.com/office/powerpoint/2010/main" val="9858116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solidFill>
                  <a:schemeClr val="bg1">
                    <a:lumMod val="85000"/>
                  </a:schemeClr>
                </a:solidFill>
              </a:rPr>
              <a:t>Conclusions</a:t>
            </a:r>
            <a:endParaRPr lang="en-US" sz="2800" dirty="0">
              <a:solidFill>
                <a:schemeClr val="bg1">
                  <a:lumMod val="85000"/>
                </a:schemeClr>
              </a:solidFill>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45</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0124433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Alignment for Auto-Vectorization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46</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105620" y="1264283"/>
            <a:ext cx="4419600" cy="5029200"/>
          </a:xfrm>
          <a:prstGeom prst="rect">
            <a:avLst/>
          </a:prstGeom>
        </p:spPr>
      </p:pic>
      <p:pic>
        <p:nvPicPr>
          <p:cNvPr id="6" name="Picture 5"/>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105620" y="1258891"/>
            <a:ext cx="5029200" cy="5029200"/>
          </a:xfrm>
          <a:prstGeom prst="rect">
            <a:avLst/>
          </a:prstGeom>
        </p:spPr>
      </p:pic>
      <p:pic>
        <p:nvPicPr>
          <p:cNvPr id="7" name="Picture 6"/>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105620" y="1269675"/>
            <a:ext cx="5029200" cy="5029200"/>
          </a:xfrm>
          <a:prstGeom prst="rect">
            <a:avLst/>
          </a:prstGeom>
        </p:spPr>
      </p:pic>
    </p:spTree>
    <p:extLst>
      <p:ext uri="{BB962C8B-B14F-4D97-AF65-F5344CB8AC3E}">
        <p14:creationId xmlns:p14="http://schemas.microsoft.com/office/powerpoint/2010/main" val="1717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8815"/>
            <a:ext cx="914962" cy="779269"/>
          </a:xfrm>
          <a:prstGeom prst="rect">
            <a:avLst/>
          </a:prstGeom>
        </p:spPr>
      </p:pic>
      <p:sp>
        <p:nvSpPr>
          <p:cNvPr id="7" name="Content Placeholder 2"/>
          <p:cNvSpPr txBox="1">
            <a:spLocks/>
          </p:cNvSpPr>
          <p:nvPr/>
        </p:nvSpPr>
        <p:spPr>
          <a:xfrm>
            <a:off x="457200" y="1008030"/>
            <a:ext cx="6333844" cy="574001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p>
          <a:p>
            <a:pPr marL="0" lvl="0" indent="0">
              <a:spcBef>
                <a:spcPts val="0"/>
              </a:spcBef>
              <a:buClrTx/>
              <a:buSzTx/>
              <a:buNone/>
            </a:pP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 = </a:t>
            </a:r>
            <a:r>
              <a:rPr lang="en-US" sz="1800" dirty="0" err="1" smtClean="0">
                <a:solidFill>
                  <a:srgbClr val="21D6FF"/>
                </a:solidFill>
                <a:latin typeface="Courier" charset="0"/>
                <a:ea typeface="Courier" charset="0"/>
                <a:cs typeface="Courier" charset="0"/>
              </a:rPr>
              <a:t>static_cast</a:t>
            </a:r>
            <a:r>
              <a:rPr lang="en-US" sz="1800" dirty="0" smtClean="0">
                <a:latin typeface="Courier" charset="0"/>
                <a:ea typeface="Courier" charset="0"/>
                <a:cs typeface="Courier" charset="0"/>
              </a:rPr>
              <a:t>&lt;</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*&gt;(a);</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src0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src1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7030A0"/>
                </a:solidFill>
                <a:latin typeface="Courier" charset="0"/>
                <a:ea typeface="Courier" charset="0"/>
                <a:cs typeface="Courier" charset="0"/>
              </a:rPr>
              <a:t>for</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start;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&lt; end;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step) {</a:t>
            </a:r>
          </a:p>
          <a:p>
            <a:pPr marL="0" lvl="0" indent="0">
              <a:spcBef>
                <a:spcPts val="0"/>
              </a:spcBef>
              <a:buClrTx/>
              <a:buSzTx/>
              <a:buNone/>
            </a:pPr>
            <a:r>
              <a:rPr lang="en-US" sz="1800" dirty="0" smtClean="0">
                <a:latin typeface="Courier" charset="0"/>
                <a:ea typeface="Courier" charset="0"/>
                <a:cs typeface="Courier" charset="0"/>
              </a:rPr>
              <a:t>    if </a:t>
            </a:r>
            <a:r>
              <a:rPr lang="en-US" sz="1800" dirty="0">
                <a:latin typeface="Courier" charset="0"/>
                <a:ea typeface="Courier" charset="0"/>
                <a:cs typeface="Courier" charset="0"/>
              </a:rPr>
              <a:t>(</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else </a:t>
            </a:r>
            <a:r>
              <a:rPr lang="en-US" sz="1800" dirty="0">
                <a:latin typeface="Courier" charset="0"/>
                <a:ea typeface="Courier" charset="0"/>
                <a:cs typeface="Courier" charset="0"/>
              </a:rPr>
              <a:t>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  }</a:t>
            </a:r>
            <a:endParaRPr lang="en-US" sz="1800" dirty="0">
              <a:latin typeface="Courier" charset="0"/>
              <a:ea typeface="Courier" charset="0"/>
              <a:cs typeface="Courier" charset="0"/>
            </a:endParaRP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p>
          <a:p>
            <a:pPr marL="0" lvl="0" indent="0">
              <a:spcBef>
                <a:spcPts val="0"/>
              </a:spcBef>
              <a:buClrTx/>
              <a:buSzTx/>
              <a:buNone/>
            </a:pPr>
            <a:r>
              <a:rPr lang="en-US" sz="1800" dirty="0" err="1">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p:txBody>
      </p:sp>
      <p:sp>
        <p:nvSpPr>
          <p:cNvPr id="9" name="Rectangle 8"/>
          <p:cNvSpPr/>
          <p:nvPr/>
        </p:nvSpPr>
        <p:spPr>
          <a:xfrm>
            <a:off x="763929" y="1608881"/>
            <a:ext cx="5474825" cy="1145894"/>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3929" y="1331089"/>
            <a:ext cx="1064871" cy="279856"/>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60340" y="2708992"/>
            <a:ext cx="3157959"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56121" y="1320804"/>
            <a:ext cx="2701323"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1053683"/>
            <a:ext cx="5932025" cy="364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9624" y="1320804"/>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712143" y="2704238"/>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70390" y="4849792"/>
            <a:ext cx="5868364" cy="174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a:spLocks noGrp="1"/>
          </p:cNvSpPr>
          <p:nvPr>
            <p:ph idx="1"/>
          </p:nvPr>
        </p:nvSpPr>
        <p:spPr>
          <a:xfrm>
            <a:off x="6483913" y="3347967"/>
            <a:ext cx="2440731" cy="5147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t>r</a:t>
            </a:r>
            <a:r>
              <a:rPr lang="en-US" i="1" dirty="0" smtClean="0"/>
              <a:t>ange step value</a:t>
            </a:r>
            <a:endParaRPr lang="en-US" i="1" dirty="0"/>
          </a:p>
        </p:txBody>
      </p:sp>
      <p:cxnSp>
        <p:nvCxnSpPr>
          <p:cNvPr id="19" name="Straight Arrow Connector 18"/>
          <p:cNvCxnSpPr>
            <a:stCxn id="14" idx="3"/>
            <a:endCxn id="17" idx="0"/>
          </p:cNvCxnSpPr>
          <p:nvPr/>
        </p:nvCxnSpPr>
        <p:spPr>
          <a:xfrm>
            <a:off x="6156366" y="1471017"/>
            <a:ext cx="1547913" cy="1876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457200" y="1138086"/>
            <a:ext cx="4013271" cy="5200930"/>
          </a:xfrm>
          <a:prstGeom prst="rect">
            <a:avLst/>
          </a:prstGeom>
        </p:spPr>
      </p:pic>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48</a:t>
            </a:fld>
            <a:endParaRPr lang="en-US" dirty="0"/>
          </a:p>
        </p:txBody>
      </p:sp>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6" name="Picture 5"/>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457201" y="1136196"/>
            <a:ext cx="4013271" cy="5200930"/>
          </a:xfrm>
          <a:prstGeom prst="rect">
            <a:avLst/>
          </a:prstGeom>
        </p:spPr>
      </p:pic>
      <p:pic>
        <p:nvPicPr>
          <p:cNvPr id="9" name="Picture 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4783679" y="1136196"/>
            <a:ext cx="4014730" cy="5202819"/>
          </a:xfrm>
          <a:prstGeom prst="rect">
            <a:avLst/>
          </a:prstGeom>
        </p:spPr>
      </p:pic>
      <p:pic>
        <p:nvPicPr>
          <p:cNvPr id="10" name="Picture 9"/>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4783678" y="1136196"/>
            <a:ext cx="4014215" cy="5202153"/>
          </a:xfrm>
          <a:prstGeom prst="rect">
            <a:avLst/>
          </a:prstGeom>
        </p:spPr>
      </p:pic>
    </p:spTree>
    <p:extLst>
      <p:ext uri="{BB962C8B-B14F-4D97-AF65-F5344CB8AC3E}">
        <p14:creationId xmlns:p14="http://schemas.microsoft.com/office/powerpoint/2010/main" val="1091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Group Execution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49</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6" name="Picture 1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7" name="Picture 16"/>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724308" y="1004118"/>
            <a:ext cx="5687567" cy="5490310"/>
          </a:xfrm>
          <a:prstGeom prst="rect">
            <a:avLst/>
          </a:prstGeom>
        </p:spPr>
      </p:pic>
      <p:pic>
        <p:nvPicPr>
          <p:cNvPr id="18" name="Picture 17"/>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724307" y="1004117"/>
            <a:ext cx="5687567" cy="5490310"/>
          </a:xfrm>
          <a:prstGeom prst="rect">
            <a:avLst/>
          </a:prstGeom>
        </p:spPr>
      </p:pic>
      <p:pic>
        <p:nvPicPr>
          <p:cNvPr id="19" name="Picture 18"/>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724307" y="1004116"/>
            <a:ext cx="5687567" cy="5490310"/>
          </a:xfrm>
          <a:prstGeom prst="rect">
            <a:avLst/>
          </a:prstGeom>
        </p:spPr>
      </p:pic>
      <p:pic>
        <p:nvPicPr>
          <p:cNvPr id="20" name="Picture 19"/>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724306" y="1004115"/>
            <a:ext cx="5687567" cy="5490310"/>
          </a:xfrm>
          <a:prstGeom prst="rect">
            <a:avLst/>
          </a:prstGeom>
        </p:spPr>
      </p:pic>
      <p:pic>
        <p:nvPicPr>
          <p:cNvPr id="21" name="Picture 20"/>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724306" y="1004111"/>
            <a:ext cx="5687567" cy="5490310"/>
          </a:xfrm>
          <a:prstGeom prst="rect">
            <a:avLst/>
          </a:prstGeom>
        </p:spPr>
      </p:pic>
      <p:pic>
        <p:nvPicPr>
          <p:cNvPr id="23" name="Picture 22"/>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63055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a:t>
            </a:fld>
            <a:endParaRPr lang="en-US" dirty="0"/>
          </a:p>
        </p:txBody>
      </p:sp>
      <p:sp>
        <p:nvSpPr>
          <p:cNvPr id="6" name="Content Placeholder 5"/>
          <p:cNvSpPr>
            <a:spLocks noGrp="1"/>
          </p:cNvSpPr>
          <p:nvPr>
            <p:ph idx="1"/>
          </p:nvPr>
        </p:nvSpPr>
        <p:spPr>
          <a:xfrm>
            <a:off x="457200" y="4317678"/>
            <a:ext cx="8229600" cy="2159321"/>
          </a:xfrm>
        </p:spPr>
        <p:txBody>
          <a:bodyPr/>
          <a:lstStyle/>
          <a:p>
            <a:pPr>
              <a:lnSpc>
                <a:spcPct val="150000"/>
              </a:lnSpc>
            </a:pPr>
            <a:r>
              <a:rPr lang="en-US" dirty="0" smtClean="0"/>
              <a:t>Single target-agnostic implementation</a:t>
            </a:r>
          </a:p>
          <a:p>
            <a:pPr>
              <a:lnSpc>
                <a:spcPct val="150000"/>
              </a:lnSpc>
            </a:pPr>
            <a:r>
              <a:rPr lang="en-US" dirty="0" smtClean="0"/>
              <a:t>Less reliance on target-specific optimizations</a:t>
            </a:r>
          </a:p>
          <a:p>
            <a:pPr>
              <a:lnSpc>
                <a:spcPct val="150000"/>
              </a:lnSpc>
            </a:pPr>
            <a:r>
              <a:rPr lang="en-US" dirty="0" smtClean="0"/>
              <a:t>High performance on regular and irregular applications</a:t>
            </a:r>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62582" y="1321043"/>
            <a:ext cx="6018834" cy="2683621"/>
          </a:xfrm>
          <a:prstGeom prst="rect">
            <a:avLst/>
          </a:prstGeom>
        </p:spPr>
      </p:pic>
    </p:spTree>
    <p:extLst>
      <p:ext uri="{BB962C8B-B14F-4D97-AF65-F5344CB8AC3E}">
        <p14:creationId xmlns:p14="http://schemas.microsoft.com/office/powerpoint/2010/main" val="20247457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Spatial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50</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799" cy="5242170"/>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7844" y="1008029"/>
            <a:ext cx="8686799" cy="5242170"/>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92320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Temporal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51</a:t>
            </a:fld>
            <a:endParaRPr lang="en-US" dirty="0"/>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8600" y="1008030"/>
            <a:ext cx="8686799" cy="5242171"/>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28599" y="1008031"/>
            <a:ext cx="8686799" cy="5242170"/>
          </a:xfrm>
          <a:prstGeom prst="rect">
            <a:avLst/>
          </a:prstGeom>
        </p:spPr>
      </p:pic>
      <p:pic>
        <p:nvPicPr>
          <p:cNvPr id="6" name="Picture 5"/>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5106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52</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896518"/>
            <a:ext cx="8686800" cy="315289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8200250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Control Divergence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53</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596181" y="1338773"/>
            <a:ext cx="5889343" cy="4625886"/>
          </a:xfrm>
          <a:prstGeom prst="rect">
            <a:avLst/>
          </a:prstGeom>
        </p:spPr>
      </p:pic>
    </p:spTree>
    <p:extLst>
      <p:ext uri="{BB962C8B-B14F-4D97-AF65-F5344CB8AC3E}">
        <p14:creationId xmlns:p14="http://schemas.microsoft.com/office/powerpoint/2010/main" val="1621953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 Validation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54</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564471" y="1008030"/>
            <a:ext cx="8015056" cy="4364070"/>
          </a:xfrm>
          <a:prstGeom prst="rect">
            <a:avLst/>
          </a:prstGeom>
        </p:spPr>
      </p:pic>
      <p:sp>
        <p:nvSpPr>
          <p:cNvPr id="7" name="Content Placeholder 2"/>
          <p:cNvSpPr>
            <a:spLocks noGrp="1"/>
          </p:cNvSpPr>
          <p:nvPr>
            <p:ph idx="1"/>
          </p:nvPr>
        </p:nvSpPr>
        <p:spPr>
          <a:xfrm>
            <a:off x="457200" y="5463251"/>
            <a:ext cx="8229600" cy="1013748"/>
          </a:xfrm>
        </p:spPr>
        <p:txBody>
          <a:bodyPr/>
          <a:lstStyle/>
          <a:p>
            <a:r>
              <a:rPr lang="it-IT" dirty="0" err="1" smtClean="0"/>
              <a:t>Experiments</a:t>
            </a:r>
            <a:r>
              <a:rPr lang="it-IT" dirty="0" smtClean="0"/>
              <a:t> on Linux </a:t>
            </a:r>
            <a:r>
              <a:rPr lang="it-IT" dirty="0" err="1" smtClean="0"/>
              <a:t>servers</a:t>
            </a:r>
            <a:r>
              <a:rPr lang="it-IT" dirty="0" smtClean="0"/>
              <a:t> with Intel </a:t>
            </a:r>
            <a:r>
              <a:rPr lang="it-IT" dirty="0" err="1"/>
              <a:t>Xeon</a:t>
            </a:r>
            <a:r>
              <a:rPr lang="it-IT" dirty="0"/>
              <a:t> E5-2620 </a:t>
            </a:r>
            <a:r>
              <a:rPr lang="it-IT" dirty="0" smtClean="0"/>
              <a:t>v3</a:t>
            </a:r>
          </a:p>
          <a:p>
            <a:r>
              <a:rPr lang="it-IT" dirty="0" smtClean="0"/>
              <a:t>x86 </a:t>
            </a:r>
            <a:r>
              <a:rPr lang="it-IT" dirty="0" err="1" smtClean="0"/>
              <a:t>port</a:t>
            </a:r>
            <a:r>
              <a:rPr lang="it-IT" dirty="0" smtClean="0"/>
              <a:t> of LTA </a:t>
            </a:r>
            <a:r>
              <a:rPr lang="it-IT" dirty="0" err="1" smtClean="0"/>
              <a:t>runtime</a:t>
            </a:r>
            <a:r>
              <a:rPr lang="it-IT" dirty="0" smtClean="0"/>
              <a:t> </a:t>
            </a:r>
            <a:r>
              <a:rPr lang="it-IT" dirty="0" err="1" smtClean="0"/>
              <a:t>is</a:t>
            </a:r>
            <a:r>
              <a:rPr lang="it-IT" dirty="0" smtClean="0"/>
              <a:t> competitive with </a:t>
            </a:r>
            <a:r>
              <a:rPr lang="it-IT" dirty="0" err="1" smtClean="0"/>
              <a:t>Cilk</a:t>
            </a:r>
            <a:r>
              <a:rPr lang="it-IT" dirty="0" smtClean="0"/>
              <a:t>++/TBB</a:t>
            </a:r>
            <a:endParaRPr lang="it-IT" dirty="0"/>
          </a:p>
        </p:txBody>
      </p:sp>
    </p:spTree>
    <p:extLst>
      <p:ext uri="{BB962C8B-B14F-4D97-AF65-F5344CB8AC3E}">
        <p14:creationId xmlns:p14="http://schemas.microsoft.com/office/powerpoint/2010/main" val="328209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55</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0" y="1008030"/>
            <a:ext cx="9140442" cy="4589835"/>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98705" y="5598186"/>
            <a:ext cx="7056544" cy="951550"/>
          </a:xfrm>
          <a:prstGeom prst="rect">
            <a:avLst/>
          </a:prstGeom>
        </p:spPr>
      </p:pic>
      <p:sp>
        <p:nvSpPr>
          <p:cNvPr id="8" name="Rectangle 7"/>
          <p:cNvSpPr/>
          <p:nvPr/>
        </p:nvSpPr>
        <p:spPr>
          <a:xfrm>
            <a:off x="324091" y="1008031"/>
            <a:ext cx="2835798" cy="4542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9889" y="1008029"/>
            <a:ext cx="5027420"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766824" y="1255852"/>
            <a:ext cx="101278" cy="17940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66613" y="2199190"/>
            <a:ext cx="243068" cy="1103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87309" y="1008029"/>
            <a:ext cx="953132"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28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56</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857194" y="1239325"/>
            <a:ext cx="7429611" cy="5079115"/>
          </a:xfrm>
          <a:prstGeom prst="rect">
            <a:avLst/>
          </a:prstGeom>
        </p:spPr>
      </p:pic>
      <p:cxnSp>
        <p:nvCxnSpPr>
          <p:cNvPr id="7" name="Straight Arrow Connector 6"/>
          <p:cNvCxnSpPr/>
          <p:nvPr/>
        </p:nvCxnSpPr>
        <p:spPr>
          <a:xfrm>
            <a:off x="2118168" y="4514127"/>
            <a:ext cx="2002419" cy="335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96137" y="4178462"/>
            <a:ext cx="2741271" cy="503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118168" y="3324878"/>
            <a:ext cx="2177969" cy="668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96137" y="2656490"/>
            <a:ext cx="2741271" cy="13367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21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786" y="1008030"/>
            <a:ext cx="6798426" cy="2588766"/>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2786" y="3750593"/>
            <a:ext cx="6793991" cy="2645345"/>
          </a:xfrm>
          <a:prstGeom prst="rect">
            <a:avLst/>
          </a:prstGeom>
        </p:spPr>
      </p:pic>
    </p:spTree>
    <p:extLst>
      <p:ext uri="{BB962C8B-B14F-4D97-AF65-F5344CB8AC3E}">
        <p14:creationId xmlns:p14="http://schemas.microsoft.com/office/powerpoint/2010/main" val="20229525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Temporal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05" y="1008030"/>
            <a:ext cx="6793990" cy="2587077"/>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5004" y="3778882"/>
            <a:ext cx="6793991" cy="2649890"/>
          </a:xfrm>
          <a:prstGeom prst="rect">
            <a:avLst/>
          </a:prstGeom>
        </p:spPr>
      </p:pic>
    </p:spTree>
    <p:extLst>
      <p:ext uri="{BB962C8B-B14F-4D97-AF65-F5344CB8AC3E}">
        <p14:creationId xmlns:p14="http://schemas.microsoft.com/office/powerpoint/2010/main" val="3454655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000" dirty="0" smtClean="0"/>
              <a:t>LTA Engine: </a:t>
            </a:r>
            <a:r>
              <a:rPr lang="en-US" sz="3000" dirty="0" smtClean="0"/>
              <a:t>Temporal </a:t>
            </a:r>
            <a:r>
              <a:rPr lang="en-US" sz="3000" dirty="0" smtClean="0"/>
              <a:t>Task Coupling: Performance</a:t>
            </a:r>
            <a:endParaRPr lang="en-US" sz="30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8030"/>
            <a:ext cx="9140442" cy="4393688"/>
          </a:xfrm>
          <a:prstGeom prst="rect">
            <a:avLst/>
          </a:prstGeom>
        </p:spPr>
      </p:pic>
      <p:pic>
        <p:nvPicPr>
          <p:cNvPr id="13" name="Picture 12"/>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322727" y="5323535"/>
            <a:ext cx="6753188" cy="1226201"/>
          </a:xfrm>
          <a:prstGeom prst="rect">
            <a:avLst/>
          </a:prstGeom>
        </p:spPr>
      </p:pic>
    </p:spTree>
    <p:extLst>
      <p:ext uri="{BB962C8B-B14F-4D97-AF65-F5344CB8AC3E}">
        <p14:creationId xmlns:p14="http://schemas.microsoft.com/office/powerpoint/2010/main" val="1600424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t>App Dev Case Study</a:t>
            </a:r>
          </a:p>
          <a:p>
            <a:pPr>
              <a:lnSpc>
                <a:spcPct val="150000"/>
              </a:lnSpc>
            </a:pPr>
            <a:r>
              <a:rPr lang="en-US" sz="2800" dirty="0" smtClean="0"/>
              <a:t>LTA </a:t>
            </a:r>
            <a:r>
              <a:rPr lang="en-US" sz="2800" dirty="0" smtClean="0"/>
              <a:t>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3194867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Characteristics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60</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800" cy="5259194"/>
          </a:xfrm>
          <a:prstGeom prst="rect">
            <a:avLst/>
          </a:prstGeom>
        </p:spPr>
      </p:pic>
    </p:spTree>
    <p:extLst>
      <p:ext uri="{BB962C8B-B14F-4D97-AF65-F5344CB8AC3E}">
        <p14:creationId xmlns:p14="http://schemas.microsoft.com/office/powerpoint/2010/main" val="20493993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61</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9019" y="1008030"/>
            <a:ext cx="8685961" cy="5362394"/>
          </a:xfrm>
          <a:prstGeom prst="rect">
            <a:avLst/>
          </a:prstGeom>
        </p:spPr>
      </p:pic>
    </p:spTree>
    <p:extLst>
      <p:ext uri="{BB962C8B-B14F-4D97-AF65-F5344CB8AC3E}">
        <p14:creationId xmlns:p14="http://schemas.microsoft.com/office/powerpoint/2010/main" val="18805179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62</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7055"/>
            <a:ext cx="9144000" cy="241680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3862"/>
            <a:ext cx="9144000" cy="2480153"/>
          </a:xfrm>
          <a:prstGeom prst="rect">
            <a:avLst/>
          </a:prstGeom>
        </p:spPr>
      </p:pic>
    </p:spTree>
    <p:extLst>
      <p:ext uri="{BB962C8B-B14F-4D97-AF65-F5344CB8AC3E}">
        <p14:creationId xmlns:p14="http://schemas.microsoft.com/office/powerpoint/2010/main" val="10464722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63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353183"/>
            <a:ext cx="8813800" cy="4851400"/>
          </a:xfrm>
          <a:prstGeom prst="rect">
            <a:avLst/>
          </a:prstGeom>
        </p:spPr>
      </p:pic>
      <p:sp>
        <p:nvSpPr>
          <p:cNvPr id="6" name="Title 1"/>
          <p:cNvSpPr>
            <a:spLocks noGrp="1"/>
          </p:cNvSpPr>
          <p:nvPr>
            <p:ph type="title"/>
          </p:nvPr>
        </p:nvSpPr>
        <p:spPr>
          <a:xfrm>
            <a:off x="457200" y="230174"/>
            <a:ext cx="8229600" cy="777856"/>
          </a:xfrm>
        </p:spPr>
        <p:txBody>
          <a:bodyPr>
            <a:normAutofit/>
          </a:bodyPr>
          <a:lstStyle/>
          <a:p>
            <a:r>
              <a:rPr lang="en-US" sz="2800" dirty="0" smtClean="0"/>
              <a:t>Impact of</a:t>
            </a:r>
            <a:r>
              <a:rPr lang="en-US" sz="2800" dirty="0" smtClean="0"/>
              <a:t> LLFU Sharing with Temporal Task Coupling</a:t>
            </a:r>
            <a:endParaRPr lang="en-US" sz="2800" dirty="0"/>
          </a:p>
        </p:txBody>
      </p:sp>
    </p:spTree>
    <p:extLst>
      <p:ext uri="{BB962C8B-B14F-4D97-AF65-F5344CB8AC3E}">
        <p14:creationId xmlns:p14="http://schemas.microsoft.com/office/powerpoint/2010/main" val="8641945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64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934083"/>
            <a:ext cx="7061200" cy="5689600"/>
          </a:xfrm>
          <a:prstGeom prst="rect">
            <a:avLst/>
          </a:prstGeom>
        </p:spPr>
      </p:pic>
      <p:sp>
        <p:nvSpPr>
          <p:cNvPr id="7" name="Title 1"/>
          <p:cNvSpPr>
            <a:spLocks noGrp="1"/>
          </p:cNvSpPr>
          <p:nvPr>
            <p:ph type="title"/>
          </p:nvPr>
        </p:nvSpPr>
        <p:spPr>
          <a:xfrm>
            <a:off x="457200" y="230174"/>
            <a:ext cx="8229600" cy="777856"/>
          </a:xfrm>
        </p:spPr>
        <p:txBody>
          <a:bodyPr>
            <a:noAutofit/>
          </a:bodyPr>
          <a:lstStyle/>
          <a:p>
            <a:r>
              <a:rPr lang="en-US" sz="2800" dirty="0" smtClean="0"/>
              <a:t>Impact of </a:t>
            </a:r>
            <a:r>
              <a:rPr lang="en-US" sz="2800" dirty="0" err="1" smtClean="0"/>
              <a:t>uthread</a:t>
            </a:r>
            <a:r>
              <a:rPr lang="en-US" sz="2800" dirty="0" smtClean="0"/>
              <a:t> Count on Temporal Task Coupling</a:t>
            </a:r>
            <a:endParaRPr lang="en-US" sz="2800" dirty="0"/>
          </a:p>
        </p:txBody>
      </p:sp>
    </p:spTree>
    <p:extLst>
      <p:ext uri="{BB962C8B-B14F-4D97-AF65-F5344CB8AC3E}">
        <p14:creationId xmlns:p14="http://schemas.microsoft.com/office/powerpoint/2010/main" val="927081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rgb2cmyk_cmp_scalar</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size;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7</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spTree>
    <p:extLst>
      <p:ext uri="{BB962C8B-B14F-4D97-AF65-F5344CB8AC3E}">
        <p14:creationId xmlns:p14="http://schemas.microsoft.com/office/powerpoint/2010/main" val="868574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__restrict__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memalign</a:t>
            </a:r>
            <a:r>
              <a:rPr lang="en-US" sz="1400" b="1" dirty="0" smtClean="0">
                <a:latin typeface="Courier" charset="0"/>
                <a:ea typeface="Courier" charset="0"/>
                <a:cs typeface="Courier" charset="0"/>
              </a:rPr>
              <a:t>(NBYTES,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a:t>
            </a:r>
            <a:r>
              <a:rPr lang="en-US" sz="1400" b="1" dirty="0" err="1" smtClean="0">
                <a:solidFill>
                  <a:srgbClr val="00B050"/>
                </a:solidFill>
                <a:latin typeface="Courier" charset="0"/>
                <a:ea typeface="Courier" charset="0"/>
                <a:cs typeface="Courier" charset="0"/>
              </a:rPr>
              <a:t>assume_aligned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a:t>
            </a: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b) {</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diff  = a – b;</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 &gt;&gt; (</a:t>
            </a:r>
            <a:r>
              <a:rPr lang="en-US" sz="1400" b="1" dirty="0" err="1" smtClean="0">
                <a:solidFill>
                  <a:srgbClr val="7030A0"/>
                </a:solidFill>
                <a:latin typeface="Courier" charset="0"/>
                <a:ea typeface="Courier" charset="0"/>
                <a:cs typeface="Courier" charset="0"/>
              </a:rPr>
              <a:t>sizeof</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 1);</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 b +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8</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7" name="Picture 6"/>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
        <p:nvSpPr>
          <p:cNvPr id="11" name="Rectangle 10"/>
          <p:cNvSpPr/>
          <p:nvPr/>
        </p:nvSpPr>
        <p:spPr>
          <a:xfrm>
            <a:off x="4884517" y="3704933"/>
            <a:ext cx="4040127" cy="1306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97079" y="1034270"/>
            <a:ext cx="4419599" cy="22182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53924" y="5330407"/>
            <a:ext cx="4562754" cy="1219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4362" y="4526491"/>
            <a:ext cx="1875770" cy="13765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1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animBg="1"/>
      <p:bldP spid="15" grpId="1"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Flatten matrices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flatten(</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Parallelize across elements (flat)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parallel_for</a:t>
            </a:r>
            <a:r>
              <a:rPr lang="en-US" sz="1400" b="1" dirty="0" smtClean="0">
                <a:solidFill>
                  <a:srgbClr val="00B050"/>
                </a:solidFill>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(0, size*size, TASK_SIZE),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[&amp;]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 r) {</a:t>
            </a:r>
          </a:p>
          <a:p>
            <a:pPr marL="0" lvl="0" indent="0">
              <a:spcBef>
                <a:spcPts val="0"/>
              </a:spcBef>
              <a:buClrTx/>
              <a:buSzTx/>
              <a:buNone/>
            </a:pPr>
            <a:r>
              <a:rPr lang="en-US" sz="1400" b="1" dirty="0" smtClean="0">
                <a:solidFill>
                  <a:srgbClr val="3E6EFF"/>
                </a:solidFill>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for</a:t>
            </a:r>
            <a:r>
              <a:rPr lang="en-US" sz="1400" b="1" dirty="0" smtClean="0">
                <a:solidFill>
                  <a:srgbClr val="3E6EFF"/>
                </a:solidFill>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r.begin</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smtClean="0">
                <a:latin typeface="Courier" charset="0"/>
                <a:ea typeface="Courier" charset="0"/>
                <a:cs typeface="Courier" charset="0"/>
              </a:rPr>
              <a:t>r.end</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9</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2" name="Picture 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
        <p:nvSpPr>
          <p:cNvPr id="7" name="Rectangle 6"/>
          <p:cNvSpPr/>
          <p:nvPr/>
        </p:nvSpPr>
        <p:spPr>
          <a:xfrm>
            <a:off x="4560425" y="1064871"/>
            <a:ext cx="4456253" cy="2095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00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SL">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CSL.thmx</Template>
  <TotalTime>36534</TotalTime>
  <Words>9830</Words>
  <Application>Microsoft Macintosh PowerPoint</Application>
  <PresentationFormat>On-screen Show (4:3)</PresentationFormat>
  <Paragraphs>1032</Paragraphs>
  <Slides>64</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Calibri</vt:lpstr>
      <vt:lpstr>Cambria Math</vt:lpstr>
      <vt:lpstr>Courier</vt:lpstr>
      <vt:lpstr>Times</vt:lpstr>
      <vt:lpstr>Arial</vt:lpstr>
      <vt:lpstr>CSL</vt:lpstr>
      <vt:lpstr>Software/Hardware Co-Design to Improve Productivity, Portability, and Performance of Loop-Task Parallel Applications</vt:lpstr>
      <vt:lpstr>Example Application Development Flow</vt:lpstr>
      <vt:lpstr>Existing Approaches to 3P Platforms</vt:lpstr>
      <vt:lpstr>Loop-Task Accelerator (LTA) Vision</vt:lpstr>
      <vt:lpstr>LTA  Application Development Flow</vt:lpstr>
      <vt:lpstr>Presentation Overview</vt:lpstr>
      <vt:lpstr>PowerPoint Presentation</vt:lpstr>
      <vt:lpstr>PowerPoint Presentation</vt:lpstr>
      <vt:lpstr>PowerPoint Presentation</vt:lpstr>
      <vt:lpstr>PowerPoint Presentation</vt:lpstr>
      <vt:lpstr>PowerPoint Presentation</vt:lpstr>
      <vt:lpstr>PowerPoint Presentation</vt:lpstr>
      <vt:lpstr>Key Takeaways</vt:lpstr>
      <vt:lpstr>Presentation Overview</vt:lpstr>
      <vt:lpstr>Loop-Task Parallelism</vt:lpstr>
      <vt:lpstr>LTA Programming API</vt:lpstr>
      <vt:lpstr>LTA Runtime</vt:lpstr>
      <vt:lpstr>LTA ISA</vt:lpstr>
      <vt:lpstr>Presentation Overview</vt:lpstr>
      <vt:lpstr>Tightly Coupled LTA Engine</vt:lpstr>
      <vt:lpstr>Loosely Coupled LTA Engine</vt:lpstr>
      <vt:lpstr>Task-Coupling Terminology</vt:lpstr>
      <vt:lpstr>Task-Coupling Taxonomy</vt:lpstr>
      <vt:lpstr>Task-Coupling Taxonomy</vt:lpstr>
      <vt:lpstr>LTA Engine Template</vt:lpstr>
      <vt:lpstr>Presentation Overview</vt:lpstr>
      <vt:lpstr>LTA Methodology</vt:lpstr>
      <vt:lpstr>LTA Methodology</vt:lpstr>
      <vt:lpstr>LTA Engine: Spatial Task Coupling: Performance</vt:lpstr>
      <vt:lpstr>LTA Engine: Spatial Task Coupling: Area</vt:lpstr>
      <vt:lpstr>LTA Engine: Spatial Task Coupling: Energy</vt:lpstr>
      <vt:lpstr>PowerPoint Presentation</vt:lpstr>
      <vt:lpstr>LTA Engine: Temporal Task Coupling: Performance</vt:lpstr>
      <vt:lpstr>PowerPoint Presentation</vt:lpstr>
      <vt:lpstr>LTA Platform: Performance</vt:lpstr>
      <vt:lpstr>LTA Platform: Productivity/Portability</vt:lpstr>
      <vt:lpstr>Presentation Overview</vt:lpstr>
      <vt:lpstr>Related Works</vt:lpstr>
      <vt:lpstr>Previous Publications</vt:lpstr>
      <vt:lpstr>Presentation Overview</vt:lpstr>
      <vt:lpstr>Contributions</vt:lpstr>
      <vt:lpstr>Avenues for Future Work</vt:lpstr>
      <vt:lpstr>Acknowledgements</vt:lpstr>
      <vt:lpstr>The End</vt:lpstr>
      <vt:lpstr>Presentation Overview</vt:lpstr>
      <vt:lpstr>Matrix Alignment for Auto-Vectorization</vt:lpstr>
      <vt:lpstr>LTA Programming API</vt:lpstr>
      <vt:lpstr>LTA Runtime</vt:lpstr>
      <vt:lpstr>Task Group Execution</vt:lpstr>
      <vt:lpstr>Varying Spatial Task Coupling</vt:lpstr>
      <vt:lpstr>Varying Temporal Task Coupling</vt:lpstr>
      <vt:lpstr>Task-Coupling Terminology</vt:lpstr>
      <vt:lpstr>Types of Control Divergence</vt:lpstr>
      <vt:lpstr>LTA Runtime Validation</vt:lpstr>
      <vt:lpstr>LTA Engine: Spatial Task Coupling: Performance</vt:lpstr>
      <vt:lpstr>LTA Engine: Spatial Task Coupling: Area</vt:lpstr>
      <vt:lpstr>LTA Engine: Spatial Task Coupling: Energy</vt:lpstr>
      <vt:lpstr>LTA Engine: Temporal Task Coupling: Energy</vt:lpstr>
      <vt:lpstr>LTA Engine: Temporal Task Coupling: Performance</vt:lpstr>
      <vt:lpstr>Application Characteristics</vt:lpstr>
      <vt:lpstr>Application Statistics</vt:lpstr>
      <vt:lpstr>PowerPoint Presentation</vt:lpstr>
      <vt:lpstr>Impact of LLFU Sharing with Temporal Task Coupling</vt:lpstr>
      <vt:lpstr>Impact of uthread Count on Temporal Task Coupling</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 Kim</dc:creator>
  <cp:lastModifiedBy>Ji yun Kim</cp:lastModifiedBy>
  <cp:revision>645</cp:revision>
  <dcterms:created xsi:type="dcterms:W3CDTF">2013-06-11T20:34:02Z</dcterms:created>
  <dcterms:modified xsi:type="dcterms:W3CDTF">2016-08-31T06:21:40Z</dcterms:modified>
</cp:coreProperties>
</file>